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6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D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8E5B-8E54-4837-94D5-417C1C791B26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722D-8A14-4947-82A5-1B11216E8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06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8E5B-8E54-4837-94D5-417C1C791B26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722D-8A14-4947-82A5-1B11216E8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2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8E5B-8E54-4837-94D5-417C1C791B26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722D-8A14-4947-82A5-1B11216E8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4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8E5B-8E54-4837-94D5-417C1C791B26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722D-8A14-4947-82A5-1B11216E8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60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8E5B-8E54-4837-94D5-417C1C791B26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722D-8A14-4947-82A5-1B11216E8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3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8E5B-8E54-4837-94D5-417C1C791B26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722D-8A14-4947-82A5-1B11216E8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7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8E5B-8E54-4837-94D5-417C1C791B26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722D-8A14-4947-82A5-1B11216E8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28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8E5B-8E54-4837-94D5-417C1C791B26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722D-8A14-4947-82A5-1B11216E8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8E5B-8E54-4837-94D5-417C1C791B26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722D-8A14-4947-82A5-1B11216E8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8E5B-8E54-4837-94D5-417C1C791B26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722D-8A14-4947-82A5-1B11216E8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2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58E5B-8E54-4837-94D5-417C1C791B26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5722D-8A14-4947-82A5-1B11216E8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9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58E5B-8E54-4837-94D5-417C1C791B26}" type="datetimeFigureOut">
              <a:rPr lang="ru-RU" smtClean="0"/>
              <a:t>25.09.2016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5722D-8A14-4947-82A5-1B11216E85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etopisi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eferatwork.ru/" TargetMode="External"/><Relationship Id="rId5" Type="http://schemas.openxmlformats.org/officeDocument/2006/relationships/hyperlink" Target="http://for-teacher.ru/technigue/95-kak-organizovat-proektnuyu-deyatelnost-uchaschhihsya-v-shkole.html" TargetMode="External"/><Relationship Id="rId4" Type="http://schemas.openxmlformats.org/officeDocument/2006/relationships/hyperlink" Target="http://www.narva.ut.e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8062664" cy="1152128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/>
                <a:ea typeface="Calibri"/>
                <a:cs typeface="Times New Roman"/>
              </a:rPr>
              <a:t>Муниципальное бюджетное общеобразовательное учреждение</a:t>
            </a:r>
            <a:r>
              <a:rPr lang="ru-RU" sz="1600" b="1" dirty="0">
                <a:ea typeface="Calibri"/>
                <a:cs typeface="Times New Roman"/>
              </a:rPr>
              <a:t/>
            </a:r>
            <a:br>
              <a:rPr lang="ru-RU" sz="1600" b="1" dirty="0">
                <a:ea typeface="Calibri"/>
                <a:cs typeface="Times New Roman"/>
              </a:rPr>
            </a:br>
            <a:r>
              <a:rPr lang="ru-RU" sz="1600" b="1" dirty="0">
                <a:latin typeface="Times New Roman"/>
                <a:ea typeface="Calibri"/>
                <a:cs typeface="Times New Roman"/>
              </a:rPr>
              <a:t> «Основная  общеобразовательная школа» д. Калининская</a:t>
            </a:r>
            <a:r>
              <a:rPr lang="ru-RU" sz="1600" b="1" dirty="0">
                <a:ea typeface="Calibri"/>
                <a:cs typeface="Times New Roman"/>
              </a:rPr>
              <a:t/>
            </a:r>
            <a:br>
              <a:rPr lang="ru-RU" sz="1600" b="1" dirty="0">
                <a:ea typeface="Calibri"/>
                <a:cs typeface="Times New Roman"/>
              </a:rPr>
            </a:br>
            <a:r>
              <a:rPr lang="ru-RU" sz="1600" b="1" dirty="0" err="1">
                <a:latin typeface="Times New Roman"/>
                <a:ea typeface="Calibri"/>
                <a:cs typeface="Times New Roman"/>
              </a:rPr>
              <a:t>Прилузского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  района Республики Коми</a:t>
            </a:r>
            <a:r>
              <a:rPr lang="ru-RU" sz="1600" b="1" dirty="0">
                <a:ea typeface="Calibri"/>
                <a:cs typeface="Times New Roman"/>
              </a:rPr>
              <a:t/>
            </a:r>
            <a:br>
              <a:rPr lang="ru-RU" sz="1600" b="1" dirty="0">
                <a:ea typeface="Calibri"/>
                <a:cs typeface="Times New Roman"/>
              </a:rPr>
            </a:b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7016824" cy="42484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</a:pPr>
            <a:r>
              <a:rPr lang="ru-RU" sz="35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Оценивание </a:t>
            </a:r>
            <a:r>
              <a:rPr lang="ru-RU" sz="35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3500" b="1" dirty="0" err="1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самооценивание</a:t>
            </a:r>
            <a:r>
              <a:rPr lang="ru-RU" sz="35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ru-RU" sz="3500" dirty="0">
              <a:solidFill>
                <a:schemeClr val="accent3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3500" b="1" dirty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исследовательских работ учащихся начальных </a:t>
            </a:r>
            <a:r>
              <a:rPr lang="ru-RU" sz="35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классов</a:t>
            </a:r>
          </a:p>
          <a:p>
            <a:pPr>
              <a:lnSpc>
                <a:spcPct val="115000"/>
              </a:lnSpc>
            </a:pPr>
            <a:endParaRPr lang="ru-RU" b="1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3000" b="1" i="1" dirty="0" smtClean="0">
                <a:solidFill>
                  <a:srgbClr val="5ED069"/>
                </a:solidFill>
                <a:latin typeface="Times New Roman"/>
                <a:ea typeface="Calibri"/>
                <a:cs typeface="Times New Roman"/>
              </a:rPr>
              <a:t>Беляева Лидия  Михайловна</a:t>
            </a:r>
          </a:p>
          <a:p>
            <a:pPr>
              <a:lnSpc>
                <a:spcPct val="115000"/>
              </a:lnSpc>
            </a:pPr>
            <a:r>
              <a:rPr lang="ru-RU" sz="3000" b="1" i="1" dirty="0" smtClean="0">
                <a:solidFill>
                  <a:srgbClr val="5ED069"/>
                </a:solidFill>
                <a:latin typeface="Times New Roman"/>
                <a:ea typeface="Calibri"/>
                <a:cs typeface="Times New Roman"/>
              </a:rPr>
              <a:t>учитель </a:t>
            </a:r>
            <a:r>
              <a:rPr lang="ru-RU" sz="3000" b="1" i="1" dirty="0">
                <a:solidFill>
                  <a:srgbClr val="5ED069"/>
                </a:solidFill>
                <a:latin typeface="Times New Roman"/>
                <a:ea typeface="Calibri"/>
                <a:cs typeface="Times New Roman"/>
              </a:rPr>
              <a:t>начальных классов </a:t>
            </a:r>
            <a:endParaRPr lang="ru-RU" sz="3000" i="1" dirty="0">
              <a:solidFill>
                <a:srgbClr val="5ED069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1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76673"/>
            <a:ext cx="7128792" cy="864095"/>
          </a:xfrm>
        </p:spPr>
        <p:txBody>
          <a:bodyPr>
            <a:noAutofit/>
          </a:bodyPr>
          <a:lstStyle/>
          <a:p>
            <a:pPr marL="162560" indent="-162560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</a:rPr>
              <a:t>Итоги оценки конкурсных выступлений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проводятся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по следующим критериям: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7448872" cy="3721968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112371"/>
              </p:ext>
            </p:extLst>
          </p:nvPr>
        </p:nvGraphicFramePr>
        <p:xfrm>
          <a:off x="1619671" y="1988839"/>
          <a:ext cx="7128790" cy="4176464"/>
        </p:xfrm>
        <a:graphic>
          <a:graphicData uri="http://schemas.openxmlformats.org/drawingml/2006/table">
            <a:tbl>
              <a:tblPr firstRow="1" firstCol="1" bandRow="1"/>
              <a:tblGrid>
                <a:gridCol w="1250794"/>
                <a:gridCol w="2124270"/>
                <a:gridCol w="1250794"/>
                <a:gridCol w="1251466"/>
                <a:gridCol w="1251466"/>
              </a:tblGrid>
              <a:tr h="27843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Критерии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«1»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«2»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«3»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Название работы (соответствие выбранной теме)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Дизайн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Использованные материалы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Качество изготовления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9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Презентация (0 – 5 баллов) сумма баллов за: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текст (содержание выступления) – 1 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артистизм при выступлении  -1 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постановка речи   - 1б.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При работе в группах добавляются баллы за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участие всех – 1 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 организованность группы – 1 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5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332657"/>
            <a:ext cx="6262464" cy="1152127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ОЦЕНКА ПРОЕКТА, ВЫПОЛНЕННОГО УЧАЩИМСЯ _________________ по теме _____________________________________________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484784"/>
            <a:ext cx="7200800" cy="415401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3311"/>
              </p:ext>
            </p:extLst>
          </p:nvPr>
        </p:nvGraphicFramePr>
        <p:xfrm>
          <a:off x="1619672" y="1700808"/>
          <a:ext cx="6934200" cy="3888433"/>
        </p:xfrm>
        <a:graphic>
          <a:graphicData uri="http://schemas.openxmlformats.org/drawingml/2006/table">
            <a:tbl>
              <a:tblPr firstRow="1" firstCol="1" bandRow="1"/>
              <a:tblGrid>
                <a:gridCol w="897184"/>
                <a:gridCol w="488850"/>
                <a:gridCol w="327817"/>
                <a:gridCol w="655635"/>
                <a:gridCol w="733276"/>
                <a:gridCol w="1001694"/>
                <a:gridCol w="628191"/>
                <a:gridCol w="896609"/>
                <a:gridCol w="815518"/>
                <a:gridCol w="489426"/>
              </a:tblGrid>
              <a:tr h="113597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Достигнутый результат (реализация цели) -15 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Оформление 15 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880" marR="71755" indent="-11112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Защита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Процесс проектирования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Набранное количество баллов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77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Представление из 15 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Ответы на воп-росы -15 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Интеллекту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альная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активность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10 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Творчеств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10 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Практическая деятельность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 10 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Умение работать </a:t>
                      </a: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команде     10 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211">
                <a:tc>
                  <a:txBody>
                    <a:bodyPr/>
                    <a:lstStyle/>
                    <a:p>
                      <a:pPr indent="-685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Самооценка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9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Педагог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7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товарищи по команде (классу)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5733256"/>
            <a:ext cx="7200800" cy="10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Оценивание</a:t>
            </a: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85 – 100 баллов – «5»;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70 – 85 баллов – «4»;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 50 – 70 баллов – «3», 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36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982544" cy="6192687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</a:rPr>
              <a:t>Карта оценки  групповой презентации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>Отметьте </a:t>
            </a:r>
            <a:r>
              <a:rPr lang="ru-RU" sz="1800" dirty="0">
                <a:latin typeface="Times New Roman"/>
                <a:ea typeface="Times New Roman"/>
              </a:rPr>
              <a:t>каждую характеристику: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b="1" dirty="0">
                <a:latin typeface="Times New Roman"/>
                <a:ea typeface="Times New Roman"/>
              </a:rPr>
              <a:t>+    </a:t>
            </a:r>
            <a:r>
              <a:rPr lang="ru-RU" sz="1800" dirty="0">
                <a:latin typeface="Times New Roman"/>
                <a:ea typeface="Times New Roman"/>
              </a:rPr>
              <a:t>отличная  работа (трудно улучшить);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=    хорошая работа (хорошо, но вы видите способ улучшить);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--     слабая работа (многое нужно улучшить)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Фамилия, имя: _________________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Дата: _________________________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Группа, которую наблюдал:________________________________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Группа работала над темой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Презентация группы была интересной (голос, движение, взаимодействие, контакт с аудиторией)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Презентация была понятной и  визуально ясной, она помогла мне лучше понять тему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Все члены группы участвовали в презентации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Все участники отнеслись к проекту серьёзно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Группа подробно и детально отвечала на вопросы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Презентация была содержательной (броское начало, детали в середине, хорошее заключение)</a:t>
            </a:r>
            <a:br>
              <a:rPr lang="ru-RU" sz="1800" dirty="0">
                <a:latin typeface="Times New Roman"/>
                <a:ea typeface="Times New Roman"/>
              </a:rPr>
            </a:br>
            <a:r>
              <a:rPr lang="ru-RU" sz="1800" dirty="0">
                <a:latin typeface="Times New Roman"/>
                <a:ea typeface="Times New Roman"/>
              </a:rPr>
              <a:t>Я узнал что-то новое из презентации.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9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93610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b="1" spc="-10" dirty="0" smtClean="0">
                <a:solidFill>
                  <a:srgbClr val="0070C0"/>
                </a:solidFill>
                <a:ea typeface="Calibri"/>
                <a:cs typeface="Times New Roman"/>
              </a:rPr>
              <a:t>САМООЦЕНКА   </a:t>
            </a:r>
            <a:r>
              <a:rPr lang="ru-RU" sz="2800" b="1" spc="-10" dirty="0">
                <a:solidFill>
                  <a:srgbClr val="0070C0"/>
                </a:solidFill>
                <a:ea typeface="Calibri"/>
                <a:cs typeface="Times New Roman"/>
              </a:rPr>
              <a:t>УЧЕНИКА</a:t>
            </a:r>
            <a:endParaRPr lang="ru-RU" sz="28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848872" cy="3937992"/>
          </a:xfrm>
        </p:spPr>
        <p:txBody>
          <a:bodyPr/>
          <a:lstStyle/>
          <a:p>
            <a:pPr marL="495300"/>
            <a:r>
              <a:rPr lang="ru-RU" b="1" dirty="0">
                <a:latin typeface="Times New Roman"/>
                <a:ea typeface="Times New Roman"/>
              </a:rPr>
              <a:t> </a:t>
            </a:r>
            <a:endParaRPr lang="ru-RU" dirty="0">
              <a:latin typeface="Times New Roman"/>
              <a:ea typeface="Times New Roman"/>
            </a:endParaRPr>
          </a:p>
          <a:p>
            <a:pPr marL="495300"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«В известном смысле каждый человек есть то, что он о себе думает»</a:t>
            </a:r>
            <a:endParaRPr lang="ru-RU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495300" algn="r">
              <a:spcAft>
                <a:spcPts val="0"/>
              </a:spcAft>
            </a:pPr>
            <a:r>
              <a:rPr lang="ru-RU" b="1" dirty="0" err="1">
                <a:solidFill>
                  <a:srgbClr val="002060"/>
                </a:solidFill>
                <a:latin typeface="Times New Roman"/>
                <a:ea typeface="Times New Roman"/>
              </a:rPr>
              <a:t>Франсис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 Герберт Брэдли.</a:t>
            </a:r>
            <a:endParaRPr lang="ru-RU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1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latin typeface="Times New Roman"/>
                <a:ea typeface="Calibri"/>
                <a:cs typeface="Times New Roman"/>
              </a:rPr>
            </a:br>
            <a:r>
              <a:rPr lang="ru-RU" sz="1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Самооценка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исследовательской работы учащегося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Фамилия, имя учащегося ________________________________________________________ 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Тема проекта ________________________________________________________ 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67180" y="2601309"/>
          <a:ext cx="6009640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339090"/>
                <a:gridCol w="3060065"/>
                <a:gridCol w="1260475"/>
                <a:gridCol w="13500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деятельности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Обсуждение проблемного вопроса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Изучение материала по проблеме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Выдвижение гипотез (обсуждение)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Постановку целей исследования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Проведение эксперимента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Подведение итогов (оформление результатов)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Формулировка выводов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результатов исследования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Защита работы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Общий балл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835696" y="5595222"/>
            <a:ext cx="64087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869160"/>
            <a:ext cx="5184576" cy="158417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737238"/>
              </p:ext>
            </p:extLst>
          </p:nvPr>
        </p:nvGraphicFramePr>
        <p:xfrm>
          <a:off x="1533207" y="1556793"/>
          <a:ext cx="6567186" cy="2727012"/>
        </p:xfrm>
        <a:graphic>
          <a:graphicData uri="http://schemas.openxmlformats.org/drawingml/2006/table">
            <a:tbl>
              <a:tblPr firstRow="1" firstCol="1" bandRow="1"/>
              <a:tblGrid>
                <a:gridCol w="1641282"/>
                <a:gridCol w="1641968"/>
                <a:gridCol w="1641968"/>
                <a:gridCol w="1641968"/>
              </a:tblGrid>
              <a:tr h="681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да, и нет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Сложными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Интересными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Познавательными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476375" y="471998"/>
            <a:ext cx="6768033" cy="7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Задания этой исследовательской работы  для меня были 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115212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Самооценка исследовательской работы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(в группах)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11220"/>
              </p:ext>
            </p:extLst>
          </p:nvPr>
        </p:nvGraphicFramePr>
        <p:xfrm>
          <a:off x="1835695" y="1628803"/>
          <a:ext cx="6768753" cy="3312365"/>
        </p:xfrm>
        <a:graphic>
          <a:graphicData uri="http://schemas.openxmlformats.org/drawingml/2006/table">
            <a:tbl>
              <a:tblPr firstRow="1" firstCol="1" bandRow="1"/>
              <a:tblGrid>
                <a:gridCol w="1182925"/>
                <a:gridCol w="2035817"/>
                <a:gridCol w="1182925"/>
                <a:gridCol w="1183543"/>
                <a:gridCol w="1183543"/>
              </a:tblGrid>
              <a:tr h="25479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Параметры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«3»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«2»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«1»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интересна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рабочая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слабая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работы в группах: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Занятость при работе над исследовательским проектом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Чёткое распределение работы и полная занятость всех участников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Занятость без чёткого распределения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Неполная занятость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9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Защита исследовательских проектов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Чёткость  и грамотность речи, использование наглядности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Грамотность речи, использование наглядности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Использование наглядности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1196975"/>
            <a:ext cx="737711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82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792088"/>
          </a:xfrm>
        </p:spPr>
        <p:txBody>
          <a:bodyPr>
            <a:noAutofit/>
          </a:bodyPr>
          <a:lstStyle/>
          <a:p>
            <a:pPr marL="180340" indent="-180340">
              <a:spcAft>
                <a:spcPts val="0"/>
              </a:spcAft>
            </a:pPr>
            <a:r>
              <a:rPr lang="ru-RU" sz="1800" b="1" dirty="0">
                <a:latin typeface="Times New Roman"/>
                <a:ea typeface="Times New Roman"/>
              </a:rPr>
              <a:t>Карта самоотчёта.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908720"/>
            <a:ext cx="7200800" cy="5472608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Ключ</a:t>
            </a:r>
            <a:endParaRPr lang="ru-RU" sz="2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     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= всегда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</a:rPr>
              <a:t>      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= иногда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Times New Roman"/>
              </a:rPr>
              <a:t>                                         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</a:rPr>
              <a:t>=никогда</a:t>
            </a:r>
          </a:p>
          <a:p>
            <a:endParaRPr lang="ru-RU" dirty="0" smtClean="0"/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В ходе моего проекта я…..</a:t>
            </a:r>
            <a:endParaRPr lang="ru-RU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http://smolensk-i.ru/wp-content/uploads/2014/12/lamp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43815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l-gorod.ru/content/images/newsi1/_137692237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28625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m.gezitter.org/cache/files/news/7750_w260_resiz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2967037"/>
            <a:ext cx="514350" cy="923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398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3168352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8532440" y="6093296"/>
            <a:ext cx="72008" cy="36004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95147"/>
              </p:ext>
            </p:extLst>
          </p:nvPr>
        </p:nvGraphicFramePr>
        <p:xfrm>
          <a:off x="2339752" y="404658"/>
          <a:ext cx="5688632" cy="5217817"/>
        </p:xfrm>
        <a:graphic>
          <a:graphicData uri="http://schemas.openxmlformats.org/drawingml/2006/table">
            <a:tbl>
              <a:tblPr firstRow="1" firstCol="1" bandRow="1"/>
              <a:tblGrid>
                <a:gridCol w="5688632"/>
              </a:tblGrid>
              <a:tr h="465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…попробовал сделать что-то новое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…ждал своей очереди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…работал вместе с другими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…спрашивал/помогал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…решал проблемы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… делал правильный выбор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…проверял свою работу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…был сосредоточен на выполнении задачи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…поддерживал других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8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…продолжал пытаться, даже если не получалось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</a:rPr>
                        <a:t>… делал своё дело хорошо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1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432047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b="1" dirty="0" smtClean="0">
                <a:latin typeface="Times New Roman"/>
                <a:ea typeface="Calibri"/>
              </a:rPr>
              <a:t>Метод </a:t>
            </a:r>
            <a:r>
              <a:rPr lang="ru-RU" sz="1800" b="1" dirty="0">
                <a:latin typeface="Times New Roman"/>
                <a:ea typeface="Calibri"/>
              </a:rPr>
              <a:t>неоконченных предложений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692696"/>
            <a:ext cx="6984776" cy="5688632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Было интересно… 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Меня удивило… 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Своей работой сегодня я…, потому что...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Мне захотелось… 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Мне больше всего удалось… 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Заставил задуматься… 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Навел на размышления… 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Сегодня я узнал…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Было трудно…, потому что...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Я выполнял задания… 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Я понял, что…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Теперь я могу…, потому что...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Я приобрёл…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Я научился…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Задания для меня показались…, потому что...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Для меня было открытием то, что…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Мне показалось важным…, потому что...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 процессе исследования я узнал(а), что……. 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Для меня это важно, потому что…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В работе над проектом мне понравилось… 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 работе над проектом я изменил(а) бы…</a:t>
            </a:r>
            <a:endParaRPr lang="ru-RU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l"/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846640" cy="936103"/>
          </a:xfrm>
        </p:spPr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ru-RU" sz="31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 smtClean="0">
                <a:latin typeface="Times New Roman"/>
                <a:ea typeface="Calibri"/>
                <a:cs typeface="Times New Roman"/>
              </a:rPr>
            </a:br>
            <a:r>
              <a:rPr lang="ru-RU" sz="31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>
                <a:latin typeface="Times New Roman"/>
                <a:ea typeface="Calibri"/>
                <a:cs typeface="Times New Roman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ФГОС </a:t>
            </a:r>
            <a:r>
              <a:rPr lang="ru-RU" sz="31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и Контрольно-оценочная </a:t>
            </a:r>
            <a:r>
              <a:rPr lang="ru-RU" sz="31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деятельность </a:t>
            </a:r>
            <a:r>
              <a:rPr lang="ru-RU" sz="310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учащихся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772816"/>
            <a:ext cx="6984776" cy="3865984"/>
          </a:xfrm>
        </p:spPr>
        <p:txBody>
          <a:bodyPr>
            <a:noAutofit/>
          </a:bodyPr>
          <a:lstStyle/>
          <a:p>
            <a:pPr algn="just">
              <a:spcBef>
                <a:spcPts val="575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    Оценка </a:t>
            </a:r>
            <a:r>
              <a:rPr lang="ru-RU" sz="2800" dirty="0">
                <a:solidFill>
                  <a:srgbClr val="000000"/>
                </a:solidFill>
                <a:latin typeface="+mj-lt"/>
              </a:rPr>
              <a:t>выступает одновременно в роли средства обучения и в роли цели и необходимой составляющей содержания образования</a:t>
            </a:r>
            <a:r>
              <a:rPr lang="ru-RU" sz="280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>
              <a:spcBef>
                <a:spcPts val="575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FFFF"/>
                </a:solidFill>
                <a:latin typeface="+mj-lt"/>
              </a:rPr>
              <a:t> </a:t>
            </a:r>
          </a:p>
          <a:p>
            <a:pPr algn="just">
              <a:spcBef>
                <a:spcPts val="575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+mj-lt"/>
                <a:cs typeface="Times New Roman"/>
              </a:rPr>
              <a:t>   Оценивание </a:t>
            </a:r>
            <a:r>
              <a:rPr lang="ru-RU" sz="2800" dirty="0">
                <a:solidFill>
                  <a:srgbClr val="000000"/>
                </a:solidFill>
                <a:latin typeface="+mj-lt"/>
                <a:cs typeface="Times New Roman"/>
              </a:rPr>
              <a:t>и </a:t>
            </a:r>
            <a:r>
              <a:rPr lang="ru-RU" sz="2800" dirty="0" err="1">
                <a:solidFill>
                  <a:srgbClr val="000000"/>
                </a:solidFill>
                <a:latin typeface="+mj-lt"/>
                <a:cs typeface="Times New Roman"/>
              </a:rPr>
              <a:t>самооценивание</a:t>
            </a:r>
            <a:r>
              <a:rPr lang="ru-RU" sz="2800" dirty="0">
                <a:solidFill>
                  <a:srgbClr val="000000"/>
                </a:solidFill>
                <a:latin typeface="+mj-lt"/>
                <a:cs typeface="Times New Roman"/>
              </a:rPr>
              <a:t> входит в состав универсальных учебных действий. Контрольно-оценочную деятельность учащихся необходимо формировать и одновременно использовать. 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70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1008111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Правила оценочной безопасности</a:t>
            </a:r>
            <a:r>
              <a:rPr lang="ru-RU" sz="1800" dirty="0">
                <a:latin typeface="Times New Roman"/>
                <a:ea typeface="Times New Roman"/>
              </a:rPr>
              <a:t/>
            </a:r>
            <a:br>
              <a:rPr lang="ru-RU" sz="1800" dirty="0">
                <a:latin typeface="Times New Roman"/>
                <a:ea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7448872" cy="4824536"/>
          </a:xfrm>
        </p:spPr>
        <p:txBody>
          <a:bodyPr>
            <a:normAutofit fontScale="92500" lnSpcReduction="20000"/>
          </a:bodyPr>
          <a:lstStyle/>
          <a:p>
            <a:pPr algn="l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   - Не скупимся на похвалу.</a:t>
            </a:r>
            <a:endParaRPr lang="ru-RU" dirty="0">
              <a:latin typeface="Times New Roman"/>
              <a:ea typeface="Times New Roman"/>
            </a:endParaRPr>
          </a:p>
          <a:p>
            <a:pPr marL="162560" algn="l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Радуемся за успех другого, помогаем ему при неудаче.</a:t>
            </a:r>
            <a:endParaRPr lang="ru-RU" dirty="0">
              <a:latin typeface="Times New Roman"/>
              <a:ea typeface="Times New Roman"/>
            </a:endParaRPr>
          </a:p>
          <a:p>
            <a:pPr marL="162560" algn="l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«На ложку дёгтя – бочка мёда» Даже в море неуспеха можно найти островок успешности   и закрепиться на нем.</a:t>
            </a:r>
            <a:endParaRPr lang="ru-RU" dirty="0">
              <a:latin typeface="Times New Roman"/>
              <a:ea typeface="Times New Roman"/>
            </a:endParaRPr>
          </a:p>
          <a:p>
            <a:pPr marL="162560" algn="l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Формула «опять ты НЕ…» - верный способ выращивания неудачника.</a:t>
            </a:r>
            <a:endParaRPr lang="ru-RU" dirty="0">
              <a:latin typeface="Times New Roman"/>
              <a:ea typeface="Times New Roman"/>
            </a:endParaRPr>
          </a:p>
          <a:p>
            <a:pPr marL="162560" algn="l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Не высмеиваем, а шутим по - доброму.</a:t>
            </a:r>
            <a:endParaRPr lang="ru-RU" dirty="0">
              <a:latin typeface="Times New Roman"/>
              <a:ea typeface="Times New Roman"/>
            </a:endParaRPr>
          </a:p>
          <a:p>
            <a:pPr marL="162560" algn="l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Хвалим исполнителя, критикуем исполнение.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04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982544" cy="4680520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solidFill>
                  <a:srgbClr val="0070C0"/>
                </a:solidFill>
                <a:latin typeface="Times New Roman"/>
                <a:ea typeface="Calibri"/>
              </a:rPr>
              <a:t>Защита – венец исследования и один из главных этапов обучения начинающего исследователя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Положительной </a:t>
            </a:r>
            <a:r>
              <a:rPr lang="ru-RU" sz="3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оценки достоин любой уровень достигнутых результатов.</a:t>
            </a:r>
            <a:endParaRPr lang="ru-RU" sz="32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2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7344816" cy="4680520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sz="32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332657"/>
            <a:ext cx="7200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«Личность развивается,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гений получается»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C:\Users\Людмила Васильевна\Desktop\ФОТОГРАФ\конференция 2\DSC_01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0" b="8271"/>
          <a:stretch/>
        </p:blipFill>
        <p:spPr bwMode="auto">
          <a:xfrm>
            <a:off x="6968721" y="2935136"/>
            <a:ext cx="1645281" cy="24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дмила Васильевна\Desktop\ФОТОГРАФ\конференция 2\DSC_0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95" y="2935136"/>
            <a:ext cx="1604777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юдмила Васильевна\Desktop\ФОТОГРАФ\конференция 2\DSC_02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46" b="15629"/>
          <a:stretch/>
        </p:blipFill>
        <p:spPr bwMode="auto">
          <a:xfrm>
            <a:off x="5796136" y="111914"/>
            <a:ext cx="3226998" cy="201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Людмила Васильевна\Desktop\ФОТОГРАФ\конференция 2\DSC_02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t="27396" r="7524" b="-7732"/>
          <a:stretch/>
        </p:blipFill>
        <p:spPr bwMode="auto">
          <a:xfrm>
            <a:off x="3505182" y="3429000"/>
            <a:ext cx="3285764" cy="245523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4438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Литература и источники: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7272808" cy="5616624"/>
          </a:xfrm>
        </p:spPr>
        <p:txBody>
          <a:bodyPr>
            <a:normAutofit fontScale="55000" lnSpcReduction="20000"/>
          </a:bodyPr>
          <a:lstStyle/>
          <a:p>
            <a:pPr marL="342900" lvl="0" indent="-342900" algn="l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Выготский Л.С. Кризис семи лет // Возрастная и педагогическая психология: Хрестоматия. - М.: Академия, 2003.с.20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Земцова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З.С. Исследовательская технология начального образования. ГОУ ДПО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КРИРОиПК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2009 год, с. 30.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Куликова Е.М. Организация исследовательской деятельности учащихся.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Выльгорт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2009 год. 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Пахомова, Н.Ю. Урок и ученическое проектирование  Н. Ю. Пахомова // Проектный урок. Сборник статей / Под науч. ред. Н.Ю. Пахомовой, редакторы-составители Н.Ю. Пахомова, И.В. 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Суволокина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— М.: МИОО, 2006.– С. 17.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Пахомова Н.Ю. Проектное обучение — что это? //Методист № 1, 2004/ с. 39-46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Пинская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 М.А., Улановская И.М. Новые формы оценивания. Серия «Работаем по новым стандартам», Москва «Просвещение»,2014 год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u="sng" dirty="0">
                <a:solidFill>
                  <a:srgbClr val="0070C0"/>
                </a:solidFill>
                <a:latin typeface="Times New Roman"/>
                <a:ea typeface="Times New Roman"/>
                <a:hlinkClick r:id="rId3"/>
              </a:rPr>
              <a:t>http://letopisi.org/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- Способы и инструменты организации оценивания деятельности учащихся.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dirty="0">
                <a:solidFill>
                  <a:srgbClr val="00B0F0"/>
                </a:solidFill>
                <a:latin typeface="Times New Roman"/>
                <a:ea typeface="Times New Roman"/>
              </a:rPr>
              <a:t> </a:t>
            </a:r>
            <a:r>
              <a:rPr lang="ru-RU" u="sng" dirty="0">
                <a:solidFill>
                  <a:srgbClr val="0070C0"/>
                </a:solidFill>
                <a:latin typeface="Times New Roman"/>
                <a:ea typeface="Times New Roman"/>
                <a:hlinkClick r:id="rId4"/>
              </a:rPr>
              <a:t>http://www.narva.ut.ee/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u="sng" dirty="0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http://</a:t>
            </a:r>
            <a:r>
              <a:rPr lang="en-US" u="sng" dirty="0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for</a:t>
            </a:r>
            <a:r>
              <a:rPr lang="ru-RU" u="sng" dirty="0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-</a:t>
            </a:r>
            <a:r>
              <a:rPr lang="en-US" u="sng" dirty="0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teacher</a:t>
            </a:r>
            <a:r>
              <a:rPr lang="ru-RU" u="sng" dirty="0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.</a:t>
            </a:r>
            <a:r>
              <a:rPr lang="en-US" u="sng" dirty="0" err="1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ru</a:t>
            </a:r>
            <a:r>
              <a:rPr lang="ru-RU" u="sng" dirty="0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/</a:t>
            </a:r>
            <a:r>
              <a:rPr lang="en-US" u="sng" dirty="0" err="1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technigue</a:t>
            </a:r>
            <a:r>
              <a:rPr lang="ru-RU" u="sng" dirty="0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/95-</a:t>
            </a:r>
            <a:r>
              <a:rPr lang="en-US" u="sng" dirty="0" err="1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kak</a:t>
            </a:r>
            <a:r>
              <a:rPr lang="ru-RU" u="sng" dirty="0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-</a:t>
            </a:r>
            <a:r>
              <a:rPr lang="en-US" u="sng" dirty="0" err="1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organizovat</a:t>
            </a:r>
            <a:r>
              <a:rPr lang="ru-RU" u="sng" dirty="0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-</a:t>
            </a:r>
            <a:r>
              <a:rPr lang="en-US" u="sng" dirty="0" err="1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proektnuyu</a:t>
            </a:r>
            <a:r>
              <a:rPr lang="ru-RU" u="sng" dirty="0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-</a:t>
            </a:r>
            <a:r>
              <a:rPr lang="en-US" u="sng" dirty="0" err="1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deyatelnost</a:t>
            </a:r>
            <a:r>
              <a:rPr lang="ru-RU" u="sng" dirty="0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-</a:t>
            </a:r>
            <a:r>
              <a:rPr lang="en-US" u="sng" dirty="0" err="1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uchaschhihsya</a:t>
            </a:r>
            <a:r>
              <a:rPr lang="ru-RU" u="sng" dirty="0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-</a:t>
            </a:r>
            <a:r>
              <a:rPr lang="en-US" u="sng" dirty="0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v</a:t>
            </a:r>
            <a:r>
              <a:rPr lang="ru-RU" u="sng" dirty="0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-</a:t>
            </a:r>
            <a:r>
              <a:rPr lang="en-US" u="sng" dirty="0" err="1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shkole</a:t>
            </a:r>
            <a:r>
              <a:rPr lang="ru-RU" u="sng" dirty="0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.</a:t>
            </a:r>
            <a:r>
              <a:rPr lang="en-US" u="sng" dirty="0">
                <a:solidFill>
                  <a:srgbClr val="548DD4"/>
                </a:solidFill>
                <a:latin typeface="Times New Roman"/>
                <a:ea typeface="Times New Roman"/>
                <a:hlinkClick r:id="rId5"/>
              </a:rPr>
              <a:t>html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u="sng" dirty="0">
                <a:solidFill>
                  <a:srgbClr val="548DD4"/>
                </a:solidFill>
                <a:latin typeface="Times New Roman"/>
                <a:ea typeface="Times New Roman"/>
                <a:hlinkClick r:id="rId6"/>
              </a:rPr>
              <a:t>http://referatwork.ru/</a:t>
            </a:r>
            <a:endParaRPr lang="ru-RU" dirty="0">
              <a:latin typeface="Times New Roman"/>
              <a:ea typeface="Times New Roman"/>
            </a:endParaRPr>
          </a:p>
          <a:p>
            <a:pPr marL="342900" lvl="0" indent="-342900" algn="l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ru-RU" dirty="0">
                <a:solidFill>
                  <a:srgbClr val="548DD4"/>
                </a:solidFill>
                <a:latin typeface="Times New Roman"/>
                <a:ea typeface="Times New Roman"/>
              </a:rPr>
              <a:t>otvet.mail.ru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7272808" cy="5616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Людмила Васильевна\Desktop\КАРТИНКИ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4" y="1268760"/>
            <a:ext cx="669830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3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7272808" cy="5616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Людмила Васильевна\Desktop\КАРТИНКИ\62a9eaf6a6a4589613ebc8779d474ccd_i-7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72008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9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7272808" cy="5616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 descr="C:\Users\Людмила Васильевна\Desktop\КАРТИНКИ\560455e75df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5"/>
          <a:stretch/>
        </p:blipFill>
        <p:spPr bwMode="auto">
          <a:xfrm>
            <a:off x="1713384" y="980728"/>
            <a:ext cx="685686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1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7272808" cy="5616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C:\Users\Людмила Васильевна\Desktop\КАРТИНКИ\7609984_917294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705678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7272808" cy="5616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C:\Users\Людмила Васильевна\Desktop\КАРТИНКИ\4581535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06446"/>
            <a:ext cx="5760640" cy="567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4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7272808" cy="5616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 descr="C:\Users\Людмила Васильевна\Desktop\КАРТИНКИ\1296824273_interesnie-tsitati-na-kazhdiy-den-foto-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4" y="1052736"/>
            <a:ext cx="579001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8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Людмила Васильевна\Desktop\617462_html_d44d93c-237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1431"/>
            <a:ext cx="2257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 Васильевна\Desktop\фото  ноябрь 2015\Фото36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91" y="259095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Аттестация БЛМ последняя версия\проектные и исследоват технологии\учитель года фото\CIMG58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60" y="692696"/>
            <a:ext cx="2574032" cy="19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Аттестация БЛМ последняя версия\проектные и исследоват технологии\учитель года фото\CIMG58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00" y="4437112"/>
            <a:ext cx="2690851" cy="20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Людмила Васильевна\Desktop\ФОТОГРАФ\фото я-исследователь\DSC_009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8" t="-14493" r="31812" b="14493"/>
          <a:stretch/>
        </p:blipFill>
        <p:spPr bwMode="auto">
          <a:xfrm>
            <a:off x="4373910" y="3363385"/>
            <a:ext cx="3852564" cy="29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Людмила Васильевна\Desktop\ФОТОГРАФ\конференция 2\DSC_02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83" y="2381493"/>
            <a:ext cx="3376997" cy="189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1052736"/>
            <a:ext cx="6552728" cy="54726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194" name="Picture 2" descr="C:\Users\Людмила Васильевна\Desktop\КАРТИНКИ\1419237021_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8256"/>
            <a:ext cx="6745275" cy="430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7272808" cy="5616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218" name="Picture 2" descr="C:\Users\Людмила Васильевна\Desktop\КАРТИНКИ\1429546811_krasivie_aforizmi-24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5" t="7092" r="-7484" b="-7092"/>
          <a:stretch/>
        </p:blipFill>
        <p:spPr bwMode="auto">
          <a:xfrm>
            <a:off x="2123728" y="764704"/>
            <a:ext cx="6735866" cy="497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70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7272808" cy="5616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42" name="Picture 2" descr="C:\Users\Людмила Васильевна\Desktop\КАРТИНКИ\a24eac4be4a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62385"/>
            <a:ext cx="5904656" cy="466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7272808" cy="5616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266" name="Picture 2" descr="C:\Users\Людмила Васильевна\Desktop\КАРТИНКИ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5832648" cy="415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7272808" cy="5616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2290" name="Picture 2" descr="C:\Users\Людмила Васильевна\Desktop\КАРТИНКИ\i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6681584" cy="49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2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7272808" cy="5616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3314" name="Picture 2" descr="C:\Users\Людмила Васильевна\Desktop\КАРТИНКИ\image02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87" y="1052735"/>
            <a:ext cx="7268500" cy="44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7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7272808" cy="5616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4338" name="Picture 2" descr="C:\Users\Людмила Васильевна\Desktop\КАРТИНКИ\motivacija-i-drugie-dvizhushhie-sily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138112"/>
            <a:ext cx="8772525" cy="658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1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7272808" cy="5616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5362" name="Picture 2" descr="C:\Users\Людмила Васильевна\Desktop\КАРТИНКИ\Piramid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47" y="980728"/>
            <a:ext cx="7094776" cy="532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9"/>
            <a:ext cx="6982544" cy="64807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7272808" cy="5616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6386" name="Picture 2" descr="C:\Users\Людмила Васильевна\Desktop\КАРТИНКИ\_x_1fe3d7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404664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4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Людмила Васильевна\Desktop\617462_html_d44d93c-237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1431"/>
            <a:ext cx="2257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Людмила Васильевна\Desktop\ФОТОГРАФ\фото я-исследователь\Фото3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Людмила Васильевна\Desktop\ФОТОГРАФ\фото я-исследователь\Фото36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17781" r="7960" b="23066"/>
          <a:stretch/>
        </p:blipFill>
        <p:spPr bwMode="auto">
          <a:xfrm rot="16200000">
            <a:off x="5461123" y="3532908"/>
            <a:ext cx="3255821" cy="293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Людмила Васильевна\Desktop\ФОТОГРАФ\конференция 2\DSC_016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02" t="-22366" r="46317" b="22366"/>
          <a:stretch/>
        </p:blipFill>
        <p:spPr bwMode="auto">
          <a:xfrm>
            <a:off x="3273353" y="200933"/>
            <a:ext cx="2597296" cy="214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Людмила Васильевна\Desktop\ФОТОГРАФ\конференция 2\DSC_01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03" y="2636912"/>
            <a:ext cx="3672408" cy="206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:\Аттестация БЛМ последняя версия\проектные и исследоват технологии\учитель года фото\CIMG58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09" y="4149080"/>
            <a:ext cx="2701680" cy="20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944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7448872" cy="23762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“</a:t>
            </a: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Поливаем, чтобы росло, учим, чтобы ученики почувствовали "вкус" к учебе!”</a:t>
            </a:r>
            <a:endParaRPr lang="ru-RU" sz="28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Реализуется принцип «каждый ребёнок имеет значение».</a:t>
            </a:r>
            <a:endParaRPr lang="ru-RU" sz="28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 descr="http://static12.insales.ru/images/products/1/7583/4595103/E508-1_Cvetok-dekorativnyj-v-gorshk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216024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igry-onlajn-besplatno.ru/skin/smile/s8351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2" y="1268760"/>
            <a:ext cx="3644032" cy="2879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2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08720"/>
            <a:ext cx="7200800" cy="3600399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/>
                <a:ea typeface="+mn-ea"/>
              </a:rPr>
              <a:t>Базовые элементы </a:t>
            </a: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+mn-ea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/>
                <a:ea typeface="+mn-ea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/>
                <a:ea typeface="+mn-ea"/>
              </a:rPr>
              <a:t>формирующего </a:t>
            </a:r>
            <a:r>
              <a:rPr lang="ru-RU" sz="2800" b="1" dirty="0">
                <a:solidFill>
                  <a:srgbClr val="000000"/>
                </a:solidFill>
                <a:latin typeface="Times New Roman"/>
                <a:ea typeface="+mn-ea"/>
              </a:rPr>
              <a:t>оценивания: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- 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+mn-ea"/>
              </a:rPr>
              <a:t>критериальное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+mn-ea"/>
              </a:rPr>
              <a:t>оценивание;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+mn-ea"/>
              </a:rPr>
              <a:t>постоянная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+mn-ea"/>
              </a:rPr>
              <a:t>обратная связь;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- </a:t>
            </a:r>
            <a:r>
              <a:rPr lang="ru-RU" sz="2800" dirty="0" err="1" smtClean="0">
                <a:solidFill>
                  <a:srgbClr val="000000"/>
                </a:solidFill>
                <a:latin typeface="Times New Roman"/>
                <a:ea typeface="+mn-ea"/>
              </a:rPr>
              <a:t>самооценивание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+mn-ea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+mn-ea"/>
              </a:rPr>
              <a:t>и партнёрское оценивание;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+mn-ea"/>
              </a:rPr>
              <a:t>рефлексия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+mn-ea"/>
              </a:rPr>
              <a:t>и оценка учеником собственного  прогресса;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2800" dirty="0" smtClean="0">
                <a:latin typeface="Times New Roman"/>
                <a:ea typeface="Times New Roman"/>
              </a:rPr>
              <a:t>-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+mn-ea"/>
              </a:rPr>
              <a:t>сотрудничество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+mn-ea"/>
              </a:rPr>
              <a:t>в процессе оценивания;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8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8206680" cy="936103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Внешняя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рецензия.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844824"/>
            <a:ext cx="7128792" cy="379397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    Рецензия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это изложение анализа текста исследовательской работы, в котором рассматриваются его содержание и форма, отмечаются и аргументируются его достоинства и недостатки, делаются выводы и обобщения. Рецензия даёт право на  оценку работы, сделанную человеком, нуждающемуся в правке и корректировке его работы.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2130425"/>
            <a:ext cx="6262464" cy="1470025"/>
          </a:xfrm>
        </p:spPr>
        <p:txBody>
          <a:bodyPr>
            <a:noAutofit/>
          </a:bodyPr>
          <a:lstStyle/>
          <a:p>
            <a:pPr algn="l">
              <a:spcBef>
                <a:spcPts val="720"/>
              </a:spcBef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+mn-ea"/>
              </a:rPr>
              <a:t>   Стимулировать </a:t>
            </a:r>
            <a:br>
              <a:rPr lang="ru-RU" sz="3200" dirty="0" smtClean="0">
                <a:solidFill>
                  <a:srgbClr val="000000"/>
                </a:solidFill>
                <a:latin typeface="Times New Roman"/>
                <a:ea typeface="+mn-ea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+mn-ea"/>
              </a:rPr>
              <a:t>ответы </a:t>
            </a:r>
            <a:r>
              <a:rPr lang="ru-RU" sz="3200" b="1" dirty="0">
                <a:solidFill>
                  <a:srgbClr val="000000"/>
                </a:solidFill>
                <a:latin typeface="Times New Roman"/>
                <a:ea typeface="+mn-ea"/>
              </a:rPr>
              <a:t>учащихся на вопросы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+mn-ea"/>
              </a:rPr>
              <a:t>: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r>
              <a:rPr lang="ru-RU" sz="320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Насколько самостоятельно вы выполнили работу?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Узнали  что-то новое?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Было ли это интересно?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Как соединилось известное и неизвестное?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Что получилось, и что нет?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  <a:cs typeface="Times New Roman"/>
              </a:rPr>
            </a:br>
            <a:r>
              <a:rPr lang="ru-RU" sz="320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Почему не получилось?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  <a:cs typeface="Times New Roman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 Васильевна\Desktop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237413"/>
              </p:ext>
            </p:extLst>
          </p:nvPr>
        </p:nvGraphicFramePr>
        <p:xfrm>
          <a:off x="1650110" y="1340768"/>
          <a:ext cx="7026347" cy="4846514"/>
        </p:xfrm>
        <a:graphic>
          <a:graphicData uri="http://schemas.openxmlformats.org/drawingml/2006/table">
            <a:tbl>
              <a:tblPr firstRow="1" firstCol="1" bandRow="1"/>
              <a:tblGrid>
                <a:gridCol w="443888"/>
                <a:gridCol w="443888"/>
                <a:gridCol w="532916"/>
                <a:gridCol w="444515"/>
                <a:gridCol w="444515"/>
                <a:gridCol w="444515"/>
                <a:gridCol w="357368"/>
                <a:gridCol w="446395"/>
                <a:gridCol w="357368"/>
                <a:gridCol w="357368"/>
                <a:gridCol w="533544"/>
                <a:gridCol w="444515"/>
                <a:gridCol w="887776"/>
                <a:gridCol w="887776"/>
              </a:tblGrid>
              <a:tr h="1001083">
                <a:tc rowSpan="2">
                  <a:txBody>
                    <a:bodyPr/>
                    <a:lstStyle/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Фамилия, имя  ребёнка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marL="457200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4579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Оценка работы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Оценка защиты проекта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1170305">
                        <a:spcAft>
                          <a:spcPts val="0"/>
                        </a:spcAft>
                        <a:tabLst>
                          <a:tab pos="370205" algn="l"/>
                          <a:tab pos="741680" algn="l"/>
                        </a:tabLst>
                      </a:pPr>
                      <a:r>
                        <a:rPr lang="ru-RU" sz="900" b="1" spc="-10">
                          <a:effectLst/>
                          <a:latin typeface="Times New Roman"/>
                          <a:ea typeface="Times New Roman"/>
                        </a:rPr>
                        <a:t>Отметка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4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Актуальность и сложность темы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темы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 algn="ctr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457200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Уровень самостоятельности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Качество оформления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Качество доклада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Проявление глубины и ширины знаний по теме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Реальность и практическая ценность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Объём разработок и количество предлагаемых решений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Ответы на вопросы учителя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Ответы  на   вопросы   учащихся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>
                          <a:effectLst/>
                          <a:latin typeface="Times New Roman"/>
                          <a:ea typeface="Times New Roman"/>
                        </a:rPr>
                        <a:t>Оценка творческих возможностей докладчика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Субъективная оценка докладчика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180-220 баллов –«5»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120-174 балла –«4»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1170305"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  <a:latin typeface="Times New Roman"/>
                          <a:ea typeface="Times New Roman"/>
                        </a:rPr>
                        <a:t>90-11 баллов – «3»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1763688" y="465684"/>
            <a:ext cx="7056313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9888" algn="l"/>
                <a:tab pos="7413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888" algn="l"/>
                <a:tab pos="741363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 оценивания  работы исследователя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888" algn="l"/>
                <a:tab pos="741363" algn="l"/>
              </a:tabLst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критерии оцениваются по баллам: 5 баллов -10 баллов – 15 баллов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824</Words>
  <Application>Microsoft Office PowerPoint</Application>
  <PresentationFormat>Экран (4:3)</PresentationFormat>
  <Paragraphs>389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Муниципальное бюджетное общеобразовательное учреждение  «Основная  общеобразовательная школа» д. Калининская Прилузского  района Республики Коми </vt:lpstr>
      <vt:lpstr>  ФГОС и Контрольно-оценочная  деятельность учащихся </vt:lpstr>
      <vt:lpstr>Презентация PowerPoint</vt:lpstr>
      <vt:lpstr>Презентация PowerPoint</vt:lpstr>
      <vt:lpstr>Презентация PowerPoint</vt:lpstr>
      <vt:lpstr>Базовые элементы  формирующего оценивания: - критериальное оценивание; - постоянная обратная связь; - самооценивание и партнёрское оценивание; - рефлексия и оценка учеником собственного  прогресса; - сотрудничество в процессе оценивания; </vt:lpstr>
      <vt:lpstr>Внешняя рецензия. </vt:lpstr>
      <vt:lpstr>   Стимулировать  ответы учащихся на вопросы: Насколько самостоятельно вы выполнили работу? Узнали  что-то новое? Было ли это интересно? Как соединилось известное и неизвестное? Что получилось, и что нет? Почему не получилось? </vt:lpstr>
      <vt:lpstr>Таблица  оценивания  работы исследователя Все критерии оцениваются по баллам: 5 баллов -10 баллов – 15 баллов</vt:lpstr>
      <vt:lpstr>  Итоги оценки конкурсных выступлений  проводятся по следующим критериям: </vt:lpstr>
      <vt:lpstr>ОЦЕНКА ПРОЕКТА, ВЫПОЛНЕННОГО УЧАЩИМСЯ _________________ по теме _____________________________________________ </vt:lpstr>
      <vt:lpstr>Карта оценки  групповой презентации Отметьте каждую характеристику: +    отличная  работа (трудно улучшить); =    хорошая работа (хорошо, но вы видите способ улучшить); --     слабая работа (многое нужно улучшить) Фамилия, имя: _________________ Дата: _________________________ Группа, которую наблюдал:________________________________ Группа работала над темой Презентация группы была интересной (голос, движение, взаимодействие, контакт с аудиторией) Презентация была понятной и  визуально ясной, она помогла мне лучше понять тему Все члены группы участвовали в презентации Все участники отнеслись к проекту серьёзно Группа подробно и детально отвечала на вопросы Презентация была содержательной (броское начало, детали в середине, хорошее заключение) Я узнал что-то новое из презентации.</vt:lpstr>
      <vt:lpstr>САМООЦЕНКА   УЧЕНИКА</vt:lpstr>
      <vt:lpstr>    Самооценка исследовательской работы учащегося Фамилия, имя учащегося ________________________________________________________  Тема проекта ________________________________________________________   </vt:lpstr>
      <vt:lpstr>Задания этой исследовательской работы  для меня были  </vt:lpstr>
      <vt:lpstr>Самооценка исследовательской работы (в группах) </vt:lpstr>
      <vt:lpstr>Карта самоотчёта. </vt:lpstr>
      <vt:lpstr>Презентация PowerPoint</vt:lpstr>
      <vt:lpstr>Метод неоконченных предложений</vt:lpstr>
      <vt:lpstr>Правила оценочной безопасности </vt:lpstr>
      <vt:lpstr>   Защита – венец исследования и один из главных этапов обучения начинающего исследователя.      Положительной оценки достоин любой уровень достигнутых результатов.</vt:lpstr>
      <vt:lpstr>     </vt:lpstr>
      <vt:lpstr>Литература и источники: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Васильевна</dc:creator>
  <cp:lastModifiedBy>Людмила Васильевна</cp:lastModifiedBy>
  <cp:revision>65</cp:revision>
  <dcterms:created xsi:type="dcterms:W3CDTF">2015-11-28T19:37:41Z</dcterms:created>
  <dcterms:modified xsi:type="dcterms:W3CDTF">2016-09-25T04:26:55Z</dcterms:modified>
</cp:coreProperties>
</file>