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9" r:id="rId9"/>
    <p:sldId id="273" r:id="rId10"/>
    <p:sldId id="266" r:id="rId11"/>
    <p:sldId id="272" r:id="rId12"/>
    <p:sldId id="265" r:id="rId13"/>
    <p:sldId id="267" r:id="rId14"/>
    <p:sldId id="268" r:id="rId15"/>
    <p:sldId id="271" r:id="rId16"/>
    <p:sldId id="270" r:id="rId17"/>
    <p:sldId id="269" r:id="rId18"/>
    <p:sldId id="276" r:id="rId19"/>
    <p:sldId id="277" r:id="rId20"/>
    <p:sldId id="274" r:id="rId21"/>
    <p:sldId id="278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100" d="100"/>
          <a:sy n="100" d="100"/>
        </p:scale>
        <p:origin x="-510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CCD28-299A-43A9-A01C-CE255FCF835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77A2947-3D83-4E76-95EA-9F512F72F49F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rPr>
            <a:t>Приемы введения в дискуссию:</a:t>
          </a:r>
          <a:r>
            <a:rPr lang="ru-RU" sz="1800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rPr>
            <a:t> </a:t>
          </a:r>
          <a:endParaRPr lang="ru-RU" sz="1800" dirty="0"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6299ABC5-A4A3-433B-8415-4649987D3D8F}" type="parTrans" cxnId="{DFC3910B-306F-4A58-B4BA-4A43F994DC2B}">
      <dgm:prSet/>
      <dgm:spPr/>
      <dgm:t>
        <a:bodyPr/>
        <a:lstStyle/>
        <a:p>
          <a:endParaRPr lang="ru-RU"/>
        </a:p>
      </dgm:t>
    </dgm:pt>
    <dgm:pt modelId="{BB4BF0EE-E4A6-4967-8EF4-B4302288241C}" type="sibTrans" cxnId="{DFC3910B-306F-4A58-B4BA-4A43F994DC2B}">
      <dgm:prSet/>
      <dgm:spPr/>
      <dgm:t>
        <a:bodyPr/>
        <a:lstStyle/>
        <a:p>
          <a:endParaRPr lang="ru-RU"/>
        </a:p>
      </dgm:t>
    </dgm:pt>
    <dgm:pt modelId="{8801C3E7-D8A5-4860-BA64-74A4D9BC3D5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/>
            <a:t>изложение проблемы или описание конкретного случая; </a:t>
          </a:r>
          <a:endParaRPr lang="ru-RU" sz="1800" b="1" dirty="0"/>
        </a:p>
      </dgm:t>
    </dgm:pt>
    <dgm:pt modelId="{F9FE1099-9040-40C9-8E20-3BB76A03EE8F}" type="parTrans" cxnId="{06DEFDA8-8D35-46B7-A36C-2F8EBF223A0F}">
      <dgm:prSet/>
      <dgm:spPr/>
      <dgm:t>
        <a:bodyPr/>
        <a:lstStyle/>
        <a:p>
          <a:endParaRPr lang="ru-RU"/>
        </a:p>
      </dgm:t>
    </dgm:pt>
    <dgm:pt modelId="{D24105B0-5B2C-4AA0-96A3-CF02FE5D1E1C}" type="sibTrans" cxnId="{06DEFDA8-8D35-46B7-A36C-2F8EBF223A0F}">
      <dgm:prSet/>
      <dgm:spPr/>
      <dgm:t>
        <a:bodyPr/>
        <a:lstStyle/>
        <a:p>
          <a:endParaRPr lang="ru-RU"/>
        </a:p>
      </dgm:t>
    </dgm:pt>
    <dgm:pt modelId="{4E6F8055-0204-4939-B1EA-CB86101CBBF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/>
            <a:t>демонстрация кинофильма; </a:t>
          </a:r>
          <a:endParaRPr lang="ru-RU" sz="1800" b="1" dirty="0"/>
        </a:p>
      </dgm:t>
    </dgm:pt>
    <dgm:pt modelId="{1CD7D40E-9EA0-4E3C-8C9D-6F0307BD058A}" type="parTrans" cxnId="{AA2A9655-3907-4FD6-968B-20C3222AE4DD}">
      <dgm:prSet/>
      <dgm:spPr/>
      <dgm:t>
        <a:bodyPr/>
        <a:lstStyle/>
        <a:p>
          <a:endParaRPr lang="ru-RU"/>
        </a:p>
      </dgm:t>
    </dgm:pt>
    <dgm:pt modelId="{A877C0D1-765B-41F1-8085-175A4467D43F}" type="sibTrans" cxnId="{AA2A9655-3907-4FD6-968B-20C3222AE4DD}">
      <dgm:prSet/>
      <dgm:spPr/>
      <dgm:t>
        <a:bodyPr/>
        <a:lstStyle/>
        <a:p>
          <a:endParaRPr lang="ru-RU"/>
        </a:p>
      </dgm:t>
    </dgm:pt>
    <dgm:pt modelId="{40D21D4E-A395-4E58-937D-EFA3F57999F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 smtClean="0"/>
            <a:t>демонстрация материала (объекты, иллюстративный материал, архивные материалы); </a:t>
          </a:r>
          <a:endParaRPr lang="ru-RU" sz="1600" b="1" dirty="0"/>
        </a:p>
      </dgm:t>
    </dgm:pt>
    <dgm:pt modelId="{0ED54C5A-B1DD-4265-B50E-26912458136B}" type="parTrans" cxnId="{D7614A16-C28D-43B7-B552-A5BB46A6F4BD}">
      <dgm:prSet/>
      <dgm:spPr/>
      <dgm:t>
        <a:bodyPr/>
        <a:lstStyle/>
        <a:p>
          <a:endParaRPr lang="ru-RU"/>
        </a:p>
      </dgm:t>
    </dgm:pt>
    <dgm:pt modelId="{0DD8C510-80EB-4E4A-99CB-4DF6F53C25D0}" type="sibTrans" cxnId="{D7614A16-C28D-43B7-B552-A5BB46A6F4BD}">
      <dgm:prSet/>
      <dgm:spPr/>
      <dgm:t>
        <a:bodyPr/>
        <a:lstStyle/>
        <a:p>
          <a:endParaRPr lang="ru-RU"/>
        </a:p>
      </dgm:t>
    </dgm:pt>
    <dgm:pt modelId="{339BAD1F-1FC4-4F72-BB82-4B5B9CD26B3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/>
            <a:t>приглашение экспертов (в качестве экспертов выступают люди, достаточно хорошо осведомленные в обсуждаемых вопросах); </a:t>
          </a:r>
          <a:endParaRPr lang="ru-RU" sz="1400" b="1" dirty="0"/>
        </a:p>
      </dgm:t>
    </dgm:pt>
    <dgm:pt modelId="{F8470AF8-BE9B-40E2-8FE0-C5D1A595F672}" type="parTrans" cxnId="{0487EEAC-894F-4D39-8B05-5E319485022D}">
      <dgm:prSet/>
      <dgm:spPr/>
      <dgm:t>
        <a:bodyPr/>
        <a:lstStyle/>
        <a:p>
          <a:endParaRPr lang="ru-RU"/>
        </a:p>
      </dgm:t>
    </dgm:pt>
    <dgm:pt modelId="{B3241193-CF96-4091-AA19-3FB757507462}" type="sibTrans" cxnId="{0487EEAC-894F-4D39-8B05-5E319485022D}">
      <dgm:prSet/>
      <dgm:spPr/>
      <dgm:t>
        <a:bodyPr/>
        <a:lstStyle/>
        <a:p>
          <a:endParaRPr lang="ru-RU"/>
        </a:p>
      </dgm:t>
    </dgm:pt>
    <dgm:pt modelId="{C6C46414-BC09-4BFC-AFCB-A32BB579789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/>
            <a:t>использование текущих новостей; </a:t>
          </a:r>
          <a:endParaRPr lang="ru-RU" sz="1800" b="1" dirty="0"/>
        </a:p>
      </dgm:t>
    </dgm:pt>
    <dgm:pt modelId="{DEB13F23-87DC-434A-9D78-4858D7061F1E}" type="parTrans" cxnId="{86456CDD-4E07-43B1-9D98-775D2FD16D6E}">
      <dgm:prSet/>
      <dgm:spPr/>
      <dgm:t>
        <a:bodyPr/>
        <a:lstStyle/>
        <a:p>
          <a:endParaRPr lang="ru-RU"/>
        </a:p>
      </dgm:t>
    </dgm:pt>
    <dgm:pt modelId="{EBF3A013-E1AA-4681-8014-58F1141E8FCB}" type="sibTrans" cxnId="{86456CDD-4E07-43B1-9D98-775D2FD16D6E}">
      <dgm:prSet/>
      <dgm:spPr/>
      <dgm:t>
        <a:bodyPr/>
        <a:lstStyle/>
        <a:p>
          <a:endParaRPr lang="ru-RU"/>
        </a:p>
      </dgm:t>
    </dgm:pt>
    <dgm:pt modelId="{3042498F-4181-4651-8A96-55577345F04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/>
            <a:t>инсценировка, ролевое разыгрывание </a:t>
          </a:r>
        </a:p>
        <a:p>
          <a:pPr rtl="0"/>
          <a:r>
            <a:rPr lang="ru-RU" b="1" dirty="0" smtClean="0"/>
            <a:t>какого-либо эпизода; </a:t>
          </a:r>
          <a:endParaRPr lang="ru-RU" b="1" dirty="0"/>
        </a:p>
      </dgm:t>
    </dgm:pt>
    <dgm:pt modelId="{7088F76E-23A0-4927-A124-A02D8F707A55}" type="parTrans" cxnId="{FD7049C7-5C71-42FD-9786-2253FB147B87}">
      <dgm:prSet/>
      <dgm:spPr/>
      <dgm:t>
        <a:bodyPr/>
        <a:lstStyle/>
        <a:p>
          <a:endParaRPr lang="ru-RU"/>
        </a:p>
      </dgm:t>
    </dgm:pt>
    <dgm:pt modelId="{C475CC90-9FA4-4A75-93A9-E8F1EA72D2F8}" type="sibTrans" cxnId="{FD7049C7-5C71-42FD-9786-2253FB147B87}">
      <dgm:prSet/>
      <dgm:spPr/>
      <dgm:t>
        <a:bodyPr/>
        <a:lstStyle/>
        <a:p>
          <a:endParaRPr lang="ru-RU"/>
        </a:p>
      </dgm:t>
    </dgm:pt>
    <dgm:pt modelId="{1071E173-F5C9-4B3A-90E0-B4447A836E8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/>
            <a:t>стимулирующие вопросы – особенно вопросы типа «что?», «как?», «почему?», и т.д.</a:t>
          </a:r>
          <a:endParaRPr lang="ru-RU" b="1" dirty="0"/>
        </a:p>
      </dgm:t>
    </dgm:pt>
    <dgm:pt modelId="{51F79CB1-5A68-4663-9BF9-5E8D1BC9EDF4}" type="parTrans" cxnId="{00E57C36-B677-40C1-9A70-ED6D330CA228}">
      <dgm:prSet/>
      <dgm:spPr/>
      <dgm:t>
        <a:bodyPr/>
        <a:lstStyle/>
        <a:p>
          <a:endParaRPr lang="ru-RU"/>
        </a:p>
      </dgm:t>
    </dgm:pt>
    <dgm:pt modelId="{D00540A5-6AF1-4610-BC81-F987D95BFA59}" type="sibTrans" cxnId="{00E57C36-B677-40C1-9A70-ED6D330CA228}">
      <dgm:prSet/>
      <dgm:spPr/>
      <dgm:t>
        <a:bodyPr/>
        <a:lstStyle/>
        <a:p>
          <a:endParaRPr lang="ru-RU"/>
        </a:p>
      </dgm:t>
    </dgm:pt>
    <dgm:pt modelId="{E1A697D6-0075-4D20-847D-4E992D9E0528}" type="pres">
      <dgm:prSet presAssocID="{611CCD28-299A-43A9-A01C-CE255FCF83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A52E6B-F99E-4E77-9D59-54A32946AB98}" type="pres">
      <dgm:prSet presAssocID="{677A2947-3D83-4E76-95EA-9F512F72F49F}" presName="linNode" presStyleCnt="0"/>
      <dgm:spPr/>
    </dgm:pt>
    <dgm:pt modelId="{C7209F5C-EC05-45AA-8F9D-DB419B357A43}" type="pres">
      <dgm:prSet presAssocID="{677A2947-3D83-4E76-95EA-9F512F72F49F}" presName="parentText" presStyleLbl="node1" presStyleIdx="0" presStyleCnt="8" custScaleX="235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47987-5D8C-41D1-A7AF-E69504B72822}" type="pres">
      <dgm:prSet presAssocID="{BB4BF0EE-E4A6-4967-8EF4-B4302288241C}" presName="sp" presStyleCnt="0"/>
      <dgm:spPr/>
    </dgm:pt>
    <dgm:pt modelId="{DC23D177-9259-4261-A0D4-CA5813AE939C}" type="pres">
      <dgm:prSet presAssocID="{8801C3E7-D8A5-4860-BA64-74A4D9BC3D53}" presName="linNode" presStyleCnt="0"/>
      <dgm:spPr/>
    </dgm:pt>
    <dgm:pt modelId="{DD03F31B-8E54-452C-93F6-691BE6843CBC}" type="pres">
      <dgm:prSet presAssocID="{8801C3E7-D8A5-4860-BA64-74A4D9BC3D53}" presName="parentText" presStyleLbl="node1" presStyleIdx="1" presStyleCnt="8" custScaleX="235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F0258-CF97-403B-AACF-C7A9F4B9D4C8}" type="pres">
      <dgm:prSet presAssocID="{D24105B0-5B2C-4AA0-96A3-CF02FE5D1E1C}" presName="sp" presStyleCnt="0"/>
      <dgm:spPr/>
    </dgm:pt>
    <dgm:pt modelId="{3119A89B-7DA5-4676-A8FA-9688A40CD7AF}" type="pres">
      <dgm:prSet presAssocID="{4E6F8055-0204-4939-B1EA-CB86101CBBFA}" presName="linNode" presStyleCnt="0"/>
      <dgm:spPr/>
    </dgm:pt>
    <dgm:pt modelId="{9D081F7E-10DD-4D35-B293-A3860A2A83DB}" type="pres">
      <dgm:prSet presAssocID="{4E6F8055-0204-4939-B1EA-CB86101CBBFA}" presName="parentText" presStyleLbl="node1" presStyleIdx="2" presStyleCnt="8" custScaleX="235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C9D07-CFBD-4848-83DC-4D0E9A9615DD}" type="pres">
      <dgm:prSet presAssocID="{A877C0D1-765B-41F1-8085-175A4467D43F}" presName="sp" presStyleCnt="0"/>
      <dgm:spPr/>
    </dgm:pt>
    <dgm:pt modelId="{82728C42-0ABF-4ACD-92A5-E68786869DE7}" type="pres">
      <dgm:prSet presAssocID="{40D21D4E-A395-4E58-937D-EFA3F57999F2}" presName="linNode" presStyleCnt="0"/>
      <dgm:spPr/>
    </dgm:pt>
    <dgm:pt modelId="{1FF9B9A9-2D14-4564-BAC6-F2070DE5DD50}" type="pres">
      <dgm:prSet presAssocID="{40D21D4E-A395-4E58-937D-EFA3F57999F2}" presName="parentText" presStyleLbl="node1" presStyleIdx="3" presStyleCnt="8" custScaleX="235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33228-6A0B-47DE-9AE0-0DF89C8BBAB3}" type="pres">
      <dgm:prSet presAssocID="{0DD8C510-80EB-4E4A-99CB-4DF6F53C25D0}" presName="sp" presStyleCnt="0"/>
      <dgm:spPr/>
    </dgm:pt>
    <dgm:pt modelId="{7186C8DE-EC55-4765-AFBC-493E4914122E}" type="pres">
      <dgm:prSet presAssocID="{339BAD1F-1FC4-4F72-BB82-4B5B9CD26B3D}" presName="linNode" presStyleCnt="0"/>
      <dgm:spPr/>
    </dgm:pt>
    <dgm:pt modelId="{2F2CE105-9980-4E59-8A40-B7C9CAF2D575}" type="pres">
      <dgm:prSet presAssocID="{339BAD1F-1FC4-4F72-BB82-4B5B9CD26B3D}" presName="parentText" presStyleLbl="node1" presStyleIdx="4" presStyleCnt="8" custScaleX="235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ACF61-6F9B-43C9-B4F9-5D65ED9F208B}" type="pres">
      <dgm:prSet presAssocID="{B3241193-CF96-4091-AA19-3FB757507462}" presName="sp" presStyleCnt="0"/>
      <dgm:spPr/>
    </dgm:pt>
    <dgm:pt modelId="{935D3CEF-DA41-4EC2-AE1F-8EB360EC0C0E}" type="pres">
      <dgm:prSet presAssocID="{C6C46414-BC09-4BFC-AFCB-A32BB5797896}" presName="linNode" presStyleCnt="0"/>
      <dgm:spPr/>
    </dgm:pt>
    <dgm:pt modelId="{198AE8D6-F564-42A5-9823-2CEDA69CF31D}" type="pres">
      <dgm:prSet presAssocID="{C6C46414-BC09-4BFC-AFCB-A32BB5797896}" presName="parentText" presStyleLbl="node1" presStyleIdx="5" presStyleCnt="8" custScaleX="235584" custScaleY="61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06C41-4C15-4BDF-B8CE-CE2052FBF860}" type="pres">
      <dgm:prSet presAssocID="{EBF3A013-E1AA-4681-8014-58F1141E8FCB}" presName="sp" presStyleCnt="0"/>
      <dgm:spPr/>
    </dgm:pt>
    <dgm:pt modelId="{CCF33FEE-3646-454F-A630-C75ADC79D497}" type="pres">
      <dgm:prSet presAssocID="{3042498F-4181-4651-8A96-55577345F04E}" presName="linNode" presStyleCnt="0"/>
      <dgm:spPr/>
    </dgm:pt>
    <dgm:pt modelId="{C6D35E0F-D68A-48D1-AB07-B8C0A62AAE22}" type="pres">
      <dgm:prSet presAssocID="{3042498F-4181-4651-8A96-55577345F04E}" presName="parentText" presStyleLbl="node1" presStyleIdx="6" presStyleCnt="8" custScaleX="235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27FCE-D6EF-4E2C-9B95-59C036129E1E}" type="pres">
      <dgm:prSet presAssocID="{C475CC90-9FA4-4A75-93A9-E8F1EA72D2F8}" presName="sp" presStyleCnt="0"/>
      <dgm:spPr/>
    </dgm:pt>
    <dgm:pt modelId="{6FE1D3A3-99B5-4A53-9C4E-7CB99F909972}" type="pres">
      <dgm:prSet presAssocID="{1071E173-F5C9-4B3A-90E0-B4447A836E86}" presName="linNode" presStyleCnt="0"/>
      <dgm:spPr/>
    </dgm:pt>
    <dgm:pt modelId="{9F934153-4D5A-4FAC-AA94-1F7F52D11DE4}" type="pres">
      <dgm:prSet presAssocID="{1071E173-F5C9-4B3A-90E0-B4447A836E86}" presName="parentText" presStyleLbl="node1" presStyleIdx="7" presStyleCnt="8" custScaleX="2336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2A9655-3907-4FD6-968B-20C3222AE4DD}" srcId="{611CCD28-299A-43A9-A01C-CE255FCF8354}" destId="{4E6F8055-0204-4939-B1EA-CB86101CBBFA}" srcOrd="2" destOrd="0" parTransId="{1CD7D40E-9EA0-4E3C-8C9D-6F0307BD058A}" sibTransId="{A877C0D1-765B-41F1-8085-175A4467D43F}"/>
    <dgm:cxn modelId="{0487EEAC-894F-4D39-8B05-5E319485022D}" srcId="{611CCD28-299A-43A9-A01C-CE255FCF8354}" destId="{339BAD1F-1FC4-4F72-BB82-4B5B9CD26B3D}" srcOrd="4" destOrd="0" parTransId="{F8470AF8-BE9B-40E2-8FE0-C5D1A595F672}" sibTransId="{B3241193-CF96-4091-AA19-3FB757507462}"/>
    <dgm:cxn modelId="{86456CDD-4E07-43B1-9D98-775D2FD16D6E}" srcId="{611CCD28-299A-43A9-A01C-CE255FCF8354}" destId="{C6C46414-BC09-4BFC-AFCB-A32BB5797896}" srcOrd="5" destOrd="0" parTransId="{DEB13F23-87DC-434A-9D78-4858D7061F1E}" sibTransId="{EBF3A013-E1AA-4681-8014-58F1141E8FCB}"/>
    <dgm:cxn modelId="{DFC3910B-306F-4A58-B4BA-4A43F994DC2B}" srcId="{611CCD28-299A-43A9-A01C-CE255FCF8354}" destId="{677A2947-3D83-4E76-95EA-9F512F72F49F}" srcOrd="0" destOrd="0" parTransId="{6299ABC5-A4A3-433B-8415-4649987D3D8F}" sibTransId="{BB4BF0EE-E4A6-4967-8EF4-B4302288241C}"/>
    <dgm:cxn modelId="{86BEFA55-E117-4D1E-904F-E06075DD24BE}" type="presOf" srcId="{8801C3E7-D8A5-4860-BA64-74A4D9BC3D53}" destId="{DD03F31B-8E54-452C-93F6-691BE6843CBC}" srcOrd="0" destOrd="0" presId="urn:microsoft.com/office/officeart/2005/8/layout/vList5"/>
    <dgm:cxn modelId="{D57F9FDD-53B0-469B-9D73-5E2F6C1145DE}" type="presOf" srcId="{3042498F-4181-4651-8A96-55577345F04E}" destId="{C6D35E0F-D68A-48D1-AB07-B8C0A62AAE22}" srcOrd="0" destOrd="0" presId="urn:microsoft.com/office/officeart/2005/8/layout/vList5"/>
    <dgm:cxn modelId="{44734212-F5BC-4AAA-B182-32F8C0DA51E3}" type="presOf" srcId="{339BAD1F-1FC4-4F72-BB82-4B5B9CD26B3D}" destId="{2F2CE105-9980-4E59-8A40-B7C9CAF2D575}" srcOrd="0" destOrd="0" presId="urn:microsoft.com/office/officeart/2005/8/layout/vList5"/>
    <dgm:cxn modelId="{E1553AB0-BF72-4DC9-BA59-7D236ED7A3B9}" type="presOf" srcId="{40D21D4E-A395-4E58-937D-EFA3F57999F2}" destId="{1FF9B9A9-2D14-4564-BAC6-F2070DE5DD50}" srcOrd="0" destOrd="0" presId="urn:microsoft.com/office/officeart/2005/8/layout/vList5"/>
    <dgm:cxn modelId="{FD7049C7-5C71-42FD-9786-2253FB147B87}" srcId="{611CCD28-299A-43A9-A01C-CE255FCF8354}" destId="{3042498F-4181-4651-8A96-55577345F04E}" srcOrd="6" destOrd="0" parTransId="{7088F76E-23A0-4927-A124-A02D8F707A55}" sibTransId="{C475CC90-9FA4-4A75-93A9-E8F1EA72D2F8}"/>
    <dgm:cxn modelId="{50A2082D-8798-4E75-926C-E032300A2A41}" type="presOf" srcId="{4E6F8055-0204-4939-B1EA-CB86101CBBFA}" destId="{9D081F7E-10DD-4D35-B293-A3860A2A83DB}" srcOrd="0" destOrd="0" presId="urn:microsoft.com/office/officeart/2005/8/layout/vList5"/>
    <dgm:cxn modelId="{1D4C1E1D-61ED-426F-9885-12158B24AC48}" type="presOf" srcId="{C6C46414-BC09-4BFC-AFCB-A32BB5797896}" destId="{198AE8D6-F564-42A5-9823-2CEDA69CF31D}" srcOrd="0" destOrd="0" presId="urn:microsoft.com/office/officeart/2005/8/layout/vList5"/>
    <dgm:cxn modelId="{1B40F282-A6DC-4DCE-BF90-76159EB552D4}" type="presOf" srcId="{677A2947-3D83-4E76-95EA-9F512F72F49F}" destId="{C7209F5C-EC05-45AA-8F9D-DB419B357A43}" srcOrd="0" destOrd="0" presId="urn:microsoft.com/office/officeart/2005/8/layout/vList5"/>
    <dgm:cxn modelId="{D7614A16-C28D-43B7-B552-A5BB46A6F4BD}" srcId="{611CCD28-299A-43A9-A01C-CE255FCF8354}" destId="{40D21D4E-A395-4E58-937D-EFA3F57999F2}" srcOrd="3" destOrd="0" parTransId="{0ED54C5A-B1DD-4265-B50E-26912458136B}" sibTransId="{0DD8C510-80EB-4E4A-99CB-4DF6F53C25D0}"/>
    <dgm:cxn modelId="{D0B0366B-CCCD-44C2-BD9B-BE33020FF0B4}" type="presOf" srcId="{1071E173-F5C9-4B3A-90E0-B4447A836E86}" destId="{9F934153-4D5A-4FAC-AA94-1F7F52D11DE4}" srcOrd="0" destOrd="0" presId="urn:microsoft.com/office/officeart/2005/8/layout/vList5"/>
    <dgm:cxn modelId="{0E526ADC-83B9-4CDB-83B0-3343A1F16865}" type="presOf" srcId="{611CCD28-299A-43A9-A01C-CE255FCF8354}" destId="{E1A697D6-0075-4D20-847D-4E992D9E0528}" srcOrd="0" destOrd="0" presId="urn:microsoft.com/office/officeart/2005/8/layout/vList5"/>
    <dgm:cxn modelId="{00E57C36-B677-40C1-9A70-ED6D330CA228}" srcId="{611CCD28-299A-43A9-A01C-CE255FCF8354}" destId="{1071E173-F5C9-4B3A-90E0-B4447A836E86}" srcOrd="7" destOrd="0" parTransId="{51F79CB1-5A68-4663-9BF9-5E8D1BC9EDF4}" sibTransId="{D00540A5-6AF1-4610-BC81-F987D95BFA59}"/>
    <dgm:cxn modelId="{06DEFDA8-8D35-46B7-A36C-2F8EBF223A0F}" srcId="{611CCD28-299A-43A9-A01C-CE255FCF8354}" destId="{8801C3E7-D8A5-4860-BA64-74A4D9BC3D53}" srcOrd="1" destOrd="0" parTransId="{F9FE1099-9040-40C9-8E20-3BB76A03EE8F}" sibTransId="{D24105B0-5B2C-4AA0-96A3-CF02FE5D1E1C}"/>
    <dgm:cxn modelId="{C3C28499-7243-408E-8C72-63B97FB564A6}" type="presParOf" srcId="{E1A697D6-0075-4D20-847D-4E992D9E0528}" destId="{9DA52E6B-F99E-4E77-9D59-54A32946AB98}" srcOrd="0" destOrd="0" presId="urn:microsoft.com/office/officeart/2005/8/layout/vList5"/>
    <dgm:cxn modelId="{50BEC5A2-BEFF-413D-80D4-2C0D2DA3F8FA}" type="presParOf" srcId="{9DA52E6B-F99E-4E77-9D59-54A32946AB98}" destId="{C7209F5C-EC05-45AA-8F9D-DB419B357A43}" srcOrd="0" destOrd="0" presId="urn:microsoft.com/office/officeart/2005/8/layout/vList5"/>
    <dgm:cxn modelId="{72BEE921-920B-4265-B64C-DAEB63C8C585}" type="presParOf" srcId="{E1A697D6-0075-4D20-847D-4E992D9E0528}" destId="{3E047987-5D8C-41D1-A7AF-E69504B72822}" srcOrd="1" destOrd="0" presId="urn:microsoft.com/office/officeart/2005/8/layout/vList5"/>
    <dgm:cxn modelId="{651F8E5A-42DB-4963-81B6-06DFA634F343}" type="presParOf" srcId="{E1A697D6-0075-4D20-847D-4E992D9E0528}" destId="{DC23D177-9259-4261-A0D4-CA5813AE939C}" srcOrd="2" destOrd="0" presId="urn:microsoft.com/office/officeart/2005/8/layout/vList5"/>
    <dgm:cxn modelId="{C5FEF296-ADE4-4E71-9687-B386234C6576}" type="presParOf" srcId="{DC23D177-9259-4261-A0D4-CA5813AE939C}" destId="{DD03F31B-8E54-452C-93F6-691BE6843CBC}" srcOrd="0" destOrd="0" presId="urn:microsoft.com/office/officeart/2005/8/layout/vList5"/>
    <dgm:cxn modelId="{0C44DCB9-91C7-48EA-A0B4-766D56E02EB0}" type="presParOf" srcId="{E1A697D6-0075-4D20-847D-4E992D9E0528}" destId="{5C3F0258-CF97-403B-AACF-C7A9F4B9D4C8}" srcOrd="3" destOrd="0" presId="urn:microsoft.com/office/officeart/2005/8/layout/vList5"/>
    <dgm:cxn modelId="{67C3B62A-C6A7-4B62-BDB7-48E12734938B}" type="presParOf" srcId="{E1A697D6-0075-4D20-847D-4E992D9E0528}" destId="{3119A89B-7DA5-4676-A8FA-9688A40CD7AF}" srcOrd="4" destOrd="0" presId="urn:microsoft.com/office/officeart/2005/8/layout/vList5"/>
    <dgm:cxn modelId="{9CC9C09F-5709-4AD0-8F40-454D3C6E88BF}" type="presParOf" srcId="{3119A89B-7DA5-4676-A8FA-9688A40CD7AF}" destId="{9D081F7E-10DD-4D35-B293-A3860A2A83DB}" srcOrd="0" destOrd="0" presId="urn:microsoft.com/office/officeart/2005/8/layout/vList5"/>
    <dgm:cxn modelId="{CC5B4FB5-2B01-4FB7-B67F-F4C8EC212B8E}" type="presParOf" srcId="{E1A697D6-0075-4D20-847D-4E992D9E0528}" destId="{3C6C9D07-CFBD-4848-83DC-4D0E9A9615DD}" srcOrd="5" destOrd="0" presId="urn:microsoft.com/office/officeart/2005/8/layout/vList5"/>
    <dgm:cxn modelId="{2EC5368B-1AB9-465A-AF08-259BB9D34B34}" type="presParOf" srcId="{E1A697D6-0075-4D20-847D-4E992D9E0528}" destId="{82728C42-0ABF-4ACD-92A5-E68786869DE7}" srcOrd="6" destOrd="0" presId="urn:microsoft.com/office/officeart/2005/8/layout/vList5"/>
    <dgm:cxn modelId="{C51E6FB6-3187-4529-8DD2-8459F35C2176}" type="presParOf" srcId="{82728C42-0ABF-4ACD-92A5-E68786869DE7}" destId="{1FF9B9A9-2D14-4564-BAC6-F2070DE5DD50}" srcOrd="0" destOrd="0" presId="urn:microsoft.com/office/officeart/2005/8/layout/vList5"/>
    <dgm:cxn modelId="{16B0E742-3E27-4350-AE0F-039ACA73B08E}" type="presParOf" srcId="{E1A697D6-0075-4D20-847D-4E992D9E0528}" destId="{46F33228-6A0B-47DE-9AE0-0DF89C8BBAB3}" srcOrd="7" destOrd="0" presId="urn:microsoft.com/office/officeart/2005/8/layout/vList5"/>
    <dgm:cxn modelId="{B6785E5F-1C07-475A-AF9F-602030A35E08}" type="presParOf" srcId="{E1A697D6-0075-4D20-847D-4E992D9E0528}" destId="{7186C8DE-EC55-4765-AFBC-493E4914122E}" srcOrd="8" destOrd="0" presId="urn:microsoft.com/office/officeart/2005/8/layout/vList5"/>
    <dgm:cxn modelId="{D1D52B9A-306B-474F-AF75-A0D1F9476D46}" type="presParOf" srcId="{7186C8DE-EC55-4765-AFBC-493E4914122E}" destId="{2F2CE105-9980-4E59-8A40-B7C9CAF2D575}" srcOrd="0" destOrd="0" presId="urn:microsoft.com/office/officeart/2005/8/layout/vList5"/>
    <dgm:cxn modelId="{62DE6319-2A17-4845-AD0F-ACA82E4B5F5F}" type="presParOf" srcId="{E1A697D6-0075-4D20-847D-4E992D9E0528}" destId="{876ACF61-6F9B-43C9-B4F9-5D65ED9F208B}" srcOrd="9" destOrd="0" presId="urn:microsoft.com/office/officeart/2005/8/layout/vList5"/>
    <dgm:cxn modelId="{45EBF479-33EB-4C87-BC9B-3CD8F4E3D5C5}" type="presParOf" srcId="{E1A697D6-0075-4D20-847D-4E992D9E0528}" destId="{935D3CEF-DA41-4EC2-AE1F-8EB360EC0C0E}" srcOrd="10" destOrd="0" presId="urn:microsoft.com/office/officeart/2005/8/layout/vList5"/>
    <dgm:cxn modelId="{6B7F465F-858F-4FAB-A85A-06F11A6E8BD7}" type="presParOf" srcId="{935D3CEF-DA41-4EC2-AE1F-8EB360EC0C0E}" destId="{198AE8D6-F564-42A5-9823-2CEDA69CF31D}" srcOrd="0" destOrd="0" presId="urn:microsoft.com/office/officeart/2005/8/layout/vList5"/>
    <dgm:cxn modelId="{D03A3943-218B-4FD1-9887-C6A49B29E513}" type="presParOf" srcId="{E1A697D6-0075-4D20-847D-4E992D9E0528}" destId="{A4606C41-4C15-4BDF-B8CE-CE2052FBF860}" srcOrd="11" destOrd="0" presId="urn:microsoft.com/office/officeart/2005/8/layout/vList5"/>
    <dgm:cxn modelId="{9E33CB88-A725-4544-BAD5-B8AAE96E6B5A}" type="presParOf" srcId="{E1A697D6-0075-4D20-847D-4E992D9E0528}" destId="{CCF33FEE-3646-454F-A630-C75ADC79D497}" srcOrd="12" destOrd="0" presId="urn:microsoft.com/office/officeart/2005/8/layout/vList5"/>
    <dgm:cxn modelId="{05451117-5037-4365-8203-393548A19A8E}" type="presParOf" srcId="{CCF33FEE-3646-454F-A630-C75ADC79D497}" destId="{C6D35E0F-D68A-48D1-AB07-B8C0A62AAE22}" srcOrd="0" destOrd="0" presId="urn:microsoft.com/office/officeart/2005/8/layout/vList5"/>
    <dgm:cxn modelId="{46452D05-C8C4-4ABD-9766-83A00C910635}" type="presParOf" srcId="{E1A697D6-0075-4D20-847D-4E992D9E0528}" destId="{91627FCE-D6EF-4E2C-9B95-59C036129E1E}" srcOrd="13" destOrd="0" presId="urn:microsoft.com/office/officeart/2005/8/layout/vList5"/>
    <dgm:cxn modelId="{F9A93B1A-F5D4-4DA9-A8E9-3FC8C82E9693}" type="presParOf" srcId="{E1A697D6-0075-4D20-847D-4E992D9E0528}" destId="{6FE1D3A3-99B5-4A53-9C4E-7CB99F909972}" srcOrd="14" destOrd="0" presId="urn:microsoft.com/office/officeart/2005/8/layout/vList5"/>
    <dgm:cxn modelId="{9794F2FB-ACC1-443A-9CEE-06829828D7E9}" type="presParOf" srcId="{6FE1D3A3-99B5-4A53-9C4E-7CB99F909972}" destId="{9F934153-4D5A-4FAC-AA94-1F7F52D11DE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1B2F-D2FB-4716-84E0-D2F0F1DE94A3}" type="datetimeFigureOut">
              <a:rPr lang="ru-RU" smtClean="0"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FFA4D-EA55-4526-8D67-A266273C1E9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3833549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286908" cy="70009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28596" y="428604"/>
            <a:ext cx="8286808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85720" y="642939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_8ba08_21619a76_L.png"/>
          <p:cNvPicPr>
            <a:picLocks noChangeAspect="1"/>
          </p:cNvPicPr>
          <p:nvPr userDrawn="1"/>
        </p:nvPicPr>
        <p:blipFill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103" r="1724"/>
          <a:stretch>
            <a:fillRect/>
          </a:stretch>
        </p:blipFill>
        <p:spPr>
          <a:xfrm>
            <a:off x="428596" y="428604"/>
            <a:ext cx="6643734" cy="6137663"/>
          </a:xfrm>
          <a:prstGeom prst="rect">
            <a:avLst/>
          </a:prstGeom>
        </p:spPr>
      </p:pic>
      <p:pic>
        <p:nvPicPr>
          <p:cNvPr id="15" name="Рисунок 14" descr="0_6abc7_e78ef371_L.png"/>
          <p:cNvPicPr>
            <a:picLocks noChangeAspect="1"/>
          </p:cNvPicPr>
          <p:nvPr userDrawn="1"/>
        </p:nvPicPr>
        <p:blipFill>
          <a:blip r:embed="rId15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72264" y="4286256"/>
            <a:ext cx="2000264" cy="1928255"/>
          </a:xfrm>
          <a:prstGeom prst="rect">
            <a:avLst/>
          </a:prstGeom>
        </p:spPr>
      </p:pic>
      <p:pic>
        <p:nvPicPr>
          <p:cNvPr id="16" name="Рисунок 15" descr="0_6abc7_e78ef371_L.png"/>
          <p:cNvPicPr>
            <a:picLocks noChangeAspect="1"/>
          </p:cNvPicPr>
          <p:nvPr userDrawn="1"/>
        </p:nvPicPr>
        <p:blipFill>
          <a:blip r:embed="rId16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9520" y="500042"/>
            <a:ext cx="1285884" cy="1239592"/>
          </a:xfrm>
          <a:prstGeom prst="rect">
            <a:avLst/>
          </a:prstGeom>
        </p:spPr>
      </p:pic>
      <p:pic>
        <p:nvPicPr>
          <p:cNvPr id="17" name="Рисунок 16" descr="0_6abc7_e78ef371_L.png"/>
          <p:cNvPicPr>
            <a:picLocks noChangeAspect="1"/>
          </p:cNvPicPr>
          <p:nvPr userDrawn="1"/>
        </p:nvPicPr>
        <p:blipFill>
          <a:blip r:embed="rId17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2132" y="2285992"/>
            <a:ext cx="1357322" cy="1308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ito-web.yspu.org/link1/metod/met49/node20.html" TargetMode="External"/><Relationship Id="rId3" Type="http://schemas.openxmlformats.org/officeDocument/2006/relationships/hyperlink" Target="http://img-fotki.yandex.ru/get/6716/16969765.1a1/0_7e53d_a59aa61f_L.png" TargetMode="External"/><Relationship Id="rId7" Type="http://schemas.openxmlformats.org/officeDocument/2006/relationships/hyperlink" Target="http://festival.1september.ru/articles/528544/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estreferat.ru/referat-214240.html" TargetMode="External"/><Relationship Id="rId5" Type="http://schemas.openxmlformats.org/officeDocument/2006/relationships/hyperlink" Target="http://kira-scrap.ru/KATALOG/OFORMLENIE/1/0_8ba08_21619a76_L.png" TargetMode="External"/><Relationship Id="rId10" Type="http://schemas.openxmlformats.org/officeDocument/2006/relationships/image" Target="../media/image37.jpeg"/><Relationship Id="rId4" Type="http://schemas.openxmlformats.org/officeDocument/2006/relationships/hyperlink" Target="http://img-fotki.yandex.ru/get/6422/16969765.a2/0_6abc7_e78ef371_L.png" TargetMode="External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428596" y="620688"/>
            <a:ext cx="8208000" cy="5201423"/>
            <a:chOff x="1115616" y="2146448"/>
            <a:chExt cx="7097334" cy="361424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097334" cy="361424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Муниципальное бюджетное образовательное учреждение </a:t>
              </a:r>
            </a:p>
            <a:p>
              <a:pPr algn="ctr">
                <a:defRPr/>
              </a:pPr>
              <a:r>
                <a:rPr lang="ru-RU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«Основная общеобразовательная школа» </a:t>
              </a:r>
              <a:r>
                <a:rPr lang="ru-RU" sz="2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д.Калининская</a:t>
              </a:r>
              <a:endPara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endParaRPr>
            </a:p>
            <a:p>
              <a:pPr algn="ctr">
                <a:defRPr/>
              </a:pPr>
              <a:endPara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4400" b="1" dirty="0" smtClean="0">
                  <a:ln w="10541" cmpd="sng">
                    <a:solidFill>
                      <a:srgbClr val="FFFF00"/>
                    </a:solidFill>
                    <a:prstDash val="solid"/>
                  </a:ln>
                  <a:solidFill>
                    <a:srgbClr val="FF0000"/>
                  </a:solidFill>
                  <a:latin typeface="Monotype Corsiva" pitchFamily="66" charset="0"/>
                  <a:cs typeface="Aharoni" panose="02010803020104030203" pitchFamily="2" charset="-79"/>
                </a:rPr>
                <a:t>Технология проведения </a:t>
              </a:r>
            </a:p>
            <a:p>
              <a:pPr algn="ctr">
                <a:defRPr/>
              </a:pPr>
              <a:r>
                <a:rPr lang="ru-RU" sz="4400" b="1" dirty="0" smtClean="0">
                  <a:ln w="10541" cmpd="sng">
                    <a:solidFill>
                      <a:srgbClr val="FFFF00"/>
                    </a:solidFill>
                    <a:prstDash val="solid"/>
                  </a:ln>
                  <a:solidFill>
                    <a:srgbClr val="FF0000"/>
                  </a:solidFill>
                  <a:latin typeface="Monotype Corsiva" pitchFamily="66" charset="0"/>
                  <a:cs typeface="Aharoni" panose="02010803020104030203" pitchFamily="2" charset="-79"/>
                </a:rPr>
                <a:t>учебных дискуссий.</a:t>
              </a:r>
            </a:p>
            <a:p>
              <a:pPr algn="r">
                <a:defRPr/>
              </a:pPr>
              <a:endPara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endParaRPr>
            </a:p>
            <a:p>
              <a:pPr algn="r">
                <a:defRPr/>
              </a:pPr>
              <a:r>
                <a:rPr lang="ru-RU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Работу </a:t>
              </a:r>
              <a:r>
                <a:rPr lang="ru-RU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выполнила</a:t>
              </a:r>
            </a:p>
            <a:p>
              <a:pPr algn="r">
                <a:defRPr/>
              </a:pPr>
              <a:r>
                <a:rPr lang="ru-RU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Беляева  Л.М.</a:t>
              </a:r>
              <a:r>
                <a:rPr lang="ru-RU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 </a:t>
              </a:r>
              <a:endPara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endParaRPr>
            </a:p>
            <a:p>
              <a:pPr algn="r">
                <a:defRPr/>
              </a:pPr>
              <a:r>
                <a:rPr lang="ru-RU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учитель </a:t>
              </a:r>
              <a:endPara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endParaRPr>
            </a:p>
            <a:p>
              <a:pPr algn="r">
                <a:defRPr/>
              </a:pPr>
              <a:r>
                <a:rPr lang="ru-RU" sz="2000" b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начальных </a:t>
              </a:r>
              <a:r>
                <a:rPr lang="ru-RU" sz="2000" b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классов</a:t>
              </a:r>
              <a:endPara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endParaRPr>
            </a:p>
            <a:p>
              <a:pPr algn="ctr">
                <a:defRPr/>
              </a:pPr>
              <a:endPara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Monotype Corsiva" pitchFamily="66" charset="0"/>
                </a:rPr>
                <a:t>Апрель 2016 г.</a:t>
              </a:r>
              <a:endPara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5"/>
              <a:ext cx="3258436" cy="263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19458" name="Picture 2" descr="C:\Users\Людмила Васильевна\Desktop\ДИСКУССИЯ\400_F_37710859_9ouFKAGtwPQSnCY5dgPrRWhxz5jGU35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" b="14907"/>
          <a:stretch/>
        </p:blipFill>
        <p:spPr bwMode="auto">
          <a:xfrm>
            <a:off x="2236302" y="3629025"/>
            <a:ext cx="2631236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20880" cy="283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3048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Этапы проведения дискуссии: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Постановка проблемы</a:t>
            </a:r>
            <a:endParaRPr lang="ru-RU" sz="2000" b="1" dirty="0">
              <a:ea typeface="Calibri"/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Разбивка участников на группы</a:t>
            </a:r>
            <a:endParaRPr lang="ru-RU" sz="2000" b="1" dirty="0">
              <a:ea typeface="Calibri"/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Обсуждение проблемы в группах</a:t>
            </a:r>
            <a:endParaRPr lang="ru-RU" sz="2000" b="1" dirty="0">
              <a:ea typeface="Calibri"/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Представление результатов перед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всем  классом</a:t>
            </a:r>
            <a:endParaRPr lang="ru-RU" sz="2000" b="1" dirty="0">
              <a:ea typeface="Calibri"/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Продолжение обсуждения и подведение итогов</a:t>
            </a:r>
            <a:endParaRPr lang="ru-RU" sz="2000" b="1" dirty="0">
              <a:ea typeface="Calibri"/>
              <a:cs typeface="Times New Roman"/>
            </a:endParaRPr>
          </a:p>
        </p:txBody>
      </p:sp>
      <p:pic>
        <p:nvPicPr>
          <p:cNvPr id="16386" name="Picture 2" descr="C:\Users\Людмила Васильевна\Desktop\ДИСКУССИЯ\Круподерова_педагог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12125" r="3687" b="21125"/>
          <a:stretch/>
        </p:blipFill>
        <p:spPr bwMode="auto">
          <a:xfrm>
            <a:off x="1547664" y="3310041"/>
            <a:ext cx="6120680" cy="30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5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92696"/>
            <a:ext cx="7992887" cy="6129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Правила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ведения дискуссии.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Лучше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всего, если это станет предметом обсуждения в классе, 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</a:t>
            </a: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будет предложено учителем в готовом виде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84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допускать выпадов против личности.</a:t>
            </a:r>
          </a:p>
          <a:p>
            <a:pPr marL="285750" indent="-285750">
              <a:spcBef>
                <a:spcPts val="84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Высказываться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четко, кратко и по теме обсуждения.</a:t>
            </a:r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84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Дать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высказаться всем желающим, уважительно относиться к любой точке зрения.</a:t>
            </a:r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84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Внимательно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слушать друг друга, не говорить одновременно.</a:t>
            </a:r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84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Постараться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проанализировать разные точки зрения.</a:t>
            </a:r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84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допускать излишнюю эмоциональность.</a:t>
            </a:r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84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повторяться, продвигать дискуссию дальше через выдвижение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новых идей, сообщение новой информации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Научиться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грамотно отвечать на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возражения.</a:t>
            </a:r>
          </a:p>
          <a:p>
            <a:pPr marL="342900" lvl="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endParaRPr lang="ru-RU" sz="2400" dirty="0">
              <a:ea typeface="Calibri"/>
              <a:cs typeface="Times New Roman"/>
            </a:endParaRPr>
          </a:p>
          <a:p>
            <a:pPr>
              <a:spcBef>
                <a:spcPts val="840"/>
              </a:spcBef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25798710"/>
              </p:ext>
            </p:extLst>
          </p:nvPr>
        </p:nvGraphicFramePr>
        <p:xfrm>
          <a:off x="2339752" y="548680"/>
          <a:ext cx="6264696" cy="5602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Людмила Васильевна\Desktop\ДИСКУССИЯ\0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78" r="42424"/>
          <a:stretch/>
        </p:blipFill>
        <p:spPr bwMode="auto">
          <a:xfrm>
            <a:off x="539552" y="3140968"/>
            <a:ext cx="2177387" cy="31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620688"/>
            <a:ext cx="4176464" cy="4611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30480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Формы дискуссии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457200" indent="304800">
              <a:spcAft>
                <a:spcPts val="10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Круглый стол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0" indent="304800">
              <a:spcAft>
                <a:spcPts val="10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Заседание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экспертной   группы</a:t>
            </a:r>
          </a:p>
          <a:p>
            <a:pPr marL="457200" indent="304800">
              <a:spcAft>
                <a:spcPts val="10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Форум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0" indent="304800">
              <a:spcAft>
                <a:spcPts val="10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Мозговой штурм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0" indent="304800">
              <a:spcAft>
                <a:spcPts val="10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Симпозиум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0" indent="304800">
              <a:spcAft>
                <a:spcPts val="10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Дебаты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0" indent="304800">
              <a:spcAft>
                <a:spcPts val="10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Судебное заседание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0" indent="304800">
              <a:spcAft>
                <a:spcPts val="10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Перекрестная дискуссия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0" indent="304800">
              <a:spcAft>
                <a:spcPts val="10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Учебный спор-диалог.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0" indent="30480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074" name="Picture 2" descr="C:\Users\Людмила Васильевна\Desktop\ДИСКУССИЯ\100fra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888432" cy="396044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692696"/>
            <a:ext cx="7704856" cy="5331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 процессе дискуссии каждый из участников выполняет определенную роль и строго следует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принятым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на себя вместе с ролью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обязанностям: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Ведущий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решает все задачи организации обсуждения вопроса, вовлекает в обсуждение всех членов группы,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Аналитик (критик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– задает вопросы участникам по ходу обсуждения проблемы, подвергает сомнению высказанные предложения, идеи и мысли.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Протоколист (секретарь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– фиксирует все, что относится к решению проблемы, обычно представляет мнение группы для всего класса.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Наблюдател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ь – оценивает участие каждого члена группы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дискуссии на основе выделенных заранее (учителем) критериев.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Хранитель времени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соблюдает временные рамки обсуждения. В зависимости от формы и целей дискуссии возможны и другие роли. По ходу дискуссии от учителя требуется, чтобы его участие не сводилось к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ирективным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репликам или высказыванию собственных суждений.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C:\Users\Людмила Васильевна\Desktop\ДИСКУССИЯ\Красный-человек-на-конференции_6771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6" t="2162" r="17137" b="3961"/>
          <a:stretch/>
        </p:blipFill>
        <p:spPr bwMode="auto">
          <a:xfrm>
            <a:off x="506273" y="1195240"/>
            <a:ext cx="897375" cy="10816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Людмила Васильевна\Desktop\ДИСКУССИЯ\depositphotos_6399328-3d-small-holding-a-positive-symbo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r="8506" b="6102"/>
          <a:stretch/>
        </p:blipFill>
        <p:spPr bwMode="auto">
          <a:xfrm>
            <a:off x="546601" y="3645024"/>
            <a:ext cx="864096" cy="1089957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Людмила Васильевна\Desktop\ДИСКУССИЯ\animated-question-mark-clip-art-1294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" r="6492" b="9178"/>
          <a:stretch/>
        </p:blipFill>
        <p:spPr bwMode="auto">
          <a:xfrm>
            <a:off x="560698" y="2420888"/>
            <a:ext cx="849999" cy="112678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Людмила Васильевна\Desktop\ДИСКУССИЯ\14800684-3d-человек---человеческий-характер-и-головоломки-мозаи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0" y="4869160"/>
            <a:ext cx="849999" cy="122413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7920880" cy="4706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3048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Продуктивность генерации идей повышается, когда учитель: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дает время, чтобы ученики смогли обдумать ответы;</a:t>
            </a:r>
            <a:endParaRPr lang="ru-RU" sz="1400" dirty="0"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избегает неопределенных, двусмысленных вопросов;</a:t>
            </a:r>
            <a:endParaRPr lang="ru-RU" sz="1400" dirty="0"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обращает внимание на каждый ответ (не игнорирует ни одного ответа);</a:t>
            </a:r>
            <a:endParaRPr lang="ru-RU" sz="1400" dirty="0"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изменяет ход рассуждений ученика – расширяет мысль или меняет ее направленность;</a:t>
            </a:r>
            <a:endParaRPr lang="ru-RU" sz="1400" dirty="0"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уточняет, проясняет высказывания детей, задавая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уточняющие;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вопросы;</a:t>
            </a:r>
            <a:endParaRPr lang="ru-RU" sz="1400" dirty="0"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-  предостерегает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 чрезмерных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обобщений;</a:t>
            </a:r>
            <a:endParaRPr lang="ru-RU" sz="1400" dirty="0"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-  побуждает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учащихся к углублению мысли.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9218" name="Picture 2" descr="C:\Users\Людмила Васильевна\Desktop\ДИСКУССИЯ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6"/>
          <a:stretch/>
        </p:blipFill>
        <p:spPr bwMode="auto">
          <a:xfrm>
            <a:off x="611560" y="4149080"/>
            <a:ext cx="2226890" cy="223099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848872" cy="216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Итог дискуссии </a:t>
            </a:r>
            <a:r>
              <a:rPr lang="ru-RU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может </a:t>
            </a: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подводиться в простой форме краткого повторения хода дискуссии и основных выводов, к которым пришли группы, и определения перспектив или в творческой </a:t>
            </a:r>
            <a:r>
              <a:rPr lang="ru-RU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форме - создание </a:t>
            </a: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плаката или выпуск стенгазеты, </a:t>
            </a:r>
            <a:r>
              <a:rPr lang="ru-RU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коллаж</a:t>
            </a: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, эссе, стихотворение, миниатюра и др. Возможен итог в виде </a:t>
            </a:r>
            <a:r>
              <a:rPr lang="ru-RU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схемы, например</a:t>
            </a: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кластера </a:t>
            </a: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и т.д</a:t>
            </a:r>
            <a:r>
              <a:rPr lang="ru-RU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1267" name="Picture 3" descr="C:\Users\Людмила Васильевна\Desktop\ДИСКУССИЯ\a3a0ce_8c4ca9ab94e1409f9db14df9914fd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5904656" cy="38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36904" cy="371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Georgia"/>
                <a:ea typeface="Times New Roman"/>
              </a:rPr>
              <a:t>В 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</a:rPr>
              <a:t>ходе дискуссии, какой бы из ее видов не выбрал учитель,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/>
                <a:ea typeface="Times New Roman"/>
              </a:rPr>
              <a:t>школьники могут приобрести</a:t>
            </a:r>
            <a:r>
              <a:rPr lang="ru-RU" sz="2400" dirty="0">
                <a:solidFill>
                  <a:srgbClr val="000000"/>
                </a:solidFill>
                <a:latin typeface="Georgia"/>
                <a:ea typeface="Times New Roman"/>
              </a:rPr>
              <a:t>: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</a:rPr>
              <a:t>·</a:t>
            </a:r>
            <a:r>
              <a:rPr lang="ru-RU" b="1" dirty="0">
                <a:solidFill>
                  <a:srgbClr val="000000"/>
                </a:solidFill>
                <a:latin typeface="Georgia"/>
                <a:ea typeface="Times New Roman"/>
              </a:rPr>
              <a:t>определенные знания </a:t>
            </a: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</a:rPr>
              <a:t>(в зависимости от темы дискуссии могут быть подготовлены статистические сведения, предложено ознакомиться с материалами периодической печати, обращено внимание на исторические аспекты, а также выявлен круг социально-политических или других проблем с возможными подходами к их решению),</a:t>
            </a:r>
            <a:endParaRPr lang="ru-RU" sz="3200" dirty="0">
              <a:latin typeface="Monotype Corsiva" panose="03010101010201010101" pitchFamily="66" charset="0"/>
              <a:ea typeface="Times New Roman"/>
            </a:endParaRPr>
          </a:p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</a:rPr>
              <a:t>·</a:t>
            </a:r>
            <a:r>
              <a:rPr lang="ru-RU" b="1" dirty="0">
                <a:solidFill>
                  <a:srgbClr val="000000"/>
                </a:solidFill>
                <a:latin typeface="Georgia"/>
                <a:ea typeface="Times New Roman"/>
              </a:rPr>
              <a:t>умения и навыки </a:t>
            </a: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</a:rPr>
              <a:t>(коммуникативные, высказывания собственного мнения, аргументации своей позиции, анализа ситуации, выделения наиболее важного, выступления, нахождения контраргументов в споре, цивилизованного ведения дискуссии),</a:t>
            </a:r>
            <a:endParaRPr lang="ru-RU" sz="3200" dirty="0">
              <a:latin typeface="Monotype Corsiva" panose="03010101010201010101" pitchFamily="66" charset="0"/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>·</a:t>
            </a:r>
            <a:r>
              <a:rPr lang="ru-RU" b="1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>личностные качества </a:t>
            </a:r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(взаимопомощь, терпимость к другим позициям и мнениям - толерантность, умение слушать товарищей, уважение их взглядов, свободное выражение собственной позиции, противостояние давлению окружающих).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3314" name="Picture 2" descr="C:\Users\Людмила Васильевна\Desktop\ДИСКУССИЯ\2535616_3d-человека-головоломки-команда-работу-групп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9430" r="8333" b="17323"/>
          <a:stretch/>
        </p:blipFill>
        <p:spPr bwMode="auto">
          <a:xfrm>
            <a:off x="755576" y="4077072"/>
            <a:ext cx="6552728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/>
                <a:ea typeface="Calibri"/>
                <a:cs typeface="Times New Roman"/>
              </a:rPr>
              <a:t>Трудности при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/>
                <a:ea typeface="Calibri"/>
                <a:cs typeface="Times New Roman"/>
              </a:rPr>
              <a:t>организации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/>
                <a:ea typeface="Calibri"/>
                <a:cs typeface="Times New Roman"/>
              </a:rPr>
              <a:t>дискуссии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слабые навыки разговорной речи у учащихся</a:t>
            </a: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соревновательный уклон и стремление непременно победить в споре, </a:t>
            </a:r>
            <a:endParaRPr lang="ru-RU" sz="2400" dirty="0" smtClean="0">
              <a:solidFill>
                <a:srgbClr val="0000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нетерпимость 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к другим мнениям и взглядам</a:t>
            </a: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чрезмерная эмоциональность, </a:t>
            </a:r>
            <a:endParaRPr lang="ru-RU" sz="2400" dirty="0" smtClean="0">
              <a:solidFill>
                <a:srgbClr val="0000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формальность 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обсуждения проблемы</a:t>
            </a: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недостаточность знаний по заявленной теме, </a:t>
            </a:r>
            <a:endParaRPr lang="ru-RU" sz="2400" dirty="0" smtClean="0">
              <a:solidFill>
                <a:srgbClr val="0000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крайности 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во мнениях - нигилизм или полное отсутствие критичности, </a:t>
            </a:r>
            <a:endParaRPr lang="ru-RU" sz="2400" dirty="0" smtClean="0">
              <a:solidFill>
                <a:srgbClr val="0000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неумение 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распределить время, </a:t>
            </a:r>
            <a:endParaRPr lang="ru-RU" sz="2400" dirty="0" smtClean="0">
              <a:solidFill>
                <a:srgbClr val="0000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доминирование 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отдельных </a:t>
            </a: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учащихся</a:t>
            </a:r>
          </a:p>
          <a:p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    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 ходе дискуссии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pic>
        <p:nvPicPr>
          <p:cNvPr id="15362" name="Picture 2" descr="C:\Users\Людмила Васильевна\Desktop\ДИСКУССИЯ\tfs-integration-toolsndashnew-build-3111800-on-codeplex-for-the-early--670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1" r="9443"/>
          <a:stretch/>
        </p:blipFill>
        <p:spPr bwMode="auto">
          <a:xfrm>
            <a:off x="6839619" y="1700808"/>
            <a:ext cx="1638300" cy="16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Людмила Васильевна\Desktop\ДИСКУССИЯ\3d-character-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5" r="13743"/>
          <a:stretch/>
        </p:blipFill>
        <p:spPr bwMode="auto">
          <a:xfrm>
            <a:off x="5436096" y="3861048"/>
            <a:ext cx="15621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Дискуссия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как урок, а также дискуссия – как классный час являются процессом приобретения знаний и процессом формирования личности. Ученик в ходе дискуссии начинает восприниматься как личность.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Людмила Васильевна\Desktop\ДИСКУССИЯ\4244617-3d-mans-with-book-sits-on-colorful-glossy-boo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7854">
            <a:off x="899952" y="2300899"/>
            <a:ext cx="3351808" cy="306690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Людмила Васильевна\Desktop\ДИСКУССИЯ\paz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8227">
            <a:off x="4571236" y="1681147"/>
            <a:ext cx="3071674" cy="286909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Дискуссия в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настоящее время она является одной из важнейших форм образовательной деятельности, стимулирующей инициативность учащихся, развитие рефлексивного мышления.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отличие от обсуждения как обмена мнениями, дискуссией называют обсуждение-спор, столкновение точек зрения, позиций </a:t>
            </a:r>
            <a:endParaRPr lang="ru-RU" dirty="0"/>
          </a:p>
        </p:txBody>
      </p:sp>
      <p:pic>
        <p:nvPicPr>
          <p:cNvPr id="2050" name="Picture 2" descr="C:\Users\Людмила Васильевна\Desktop\ДИСКУССИЯ\wpid-wp-142685691343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46579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33333"/>
                </a:solidFill>
                <a:latin typeface="Helvetica"/>
                <a:ea typeface="Times New Roman"/>
              </a:rPr>
              <a:t>Дискуссия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</a:rPr>
              <a:t> – эффективное средство в разрешении групповых конфликтов методом анализа, т.к. снимает психологическое напряжение и представляет противника в свете достойной позиции.</a:t>
            </a:r>
            <a:br>
              <a:rPr lang="ru-RU" dirty="0">
                <a:solidFill>
                  <a:srgbClr val="333333"/>
                </a:solidFill>
                <a:latin typeface="Helvetica"/>
                <a:ea typeface="Times New Roman"/>
              </a:rPr>
            </a:br>
            <a:r>
              <a:rPr lang="ru-RU" b="1" dirty="0">
                <a:solidFill>
                  <a:srgbClr val="333333"/>
                </a:solidFill>
                <a:latin typeface="Helvetica"/>
                <a:ea typeface="Times New Roman"/>
              </a:rPr>
              <a:t>Дискуссия</a:t>
            </a: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</a:rPr>
              <a:t> не даёт единственно верного решения проблемы, однако, в коллективном поиске истины стимулируется процесс нравственной оценки и самооценки, анализа и 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/>
              </a:rPr>
              <a:t>самоанализа. </a:t>
            </a:r>
            <a:endParaRPr lang="ru-RU" dirty="0"/>
          </a:p>
        </p:txBody>
      </p:sp>
      <p:pic>
        <p:nvPicPr>
          <p:cNvPr id="14338" name="Picture 2" descr="C:\Users\Людмила Васильевна\Desktop\ДИСКУССИЯ\1240212392124261239112399123931235812375123901241812514124811250512540124711251912531123641997812364124251239412356-1911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3150"/>
            <a:ext cx="5227228" cy="392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052736"/>
            <a:ext cx="7200800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>
              <a:ln>
                <a:solidFill>
                  <a:srgbClr val="FFFF00"/>
                </a:solidFill>
              </a:ln>
              <a:solidFill>
                <a:srgbClr val="0070C0"/>
              </a:solidFill>
              <a:latin typeface="Monotype Corsiva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Спасибо </a:t>
            </a:r>
            <a:r>
              <a:rPr lang="ru-RU" sz="54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Monotype Corsiva"/>
                <a:ea typeface="Calibri"/>
                <a:cs typeface="Times New Roman"/>
              </a:rPr>
              <a:t>за внимание !</a:t>
            </a:r>
            <a:endParaRPr lang="ru-RU" sz="5400" dirty="0">
              <a:ln>
                <a:solidFill>
                  <a:srgbClr val="FFFF00"/>
                </a:solidFill>
              </a:ln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17411" name="Picture 3" descr="C:\Users\Людмила Васильевна\Desktop\ДИСКУССИЯ\1_html_49a52ef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13" y="4437112"/>
            <a:ext cx="7713758" cy="22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32574" y="3356992"/>
            <a:ext cx="7067819" cy="2834297"/>
            <a:chOff x="2699792" y="3675735"/>
            <a:chExt cx="5833022" cy="2779790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2699792" y="3675735"/>
              <a:ext cx="5833022" cy="2070106"/>
              <a:chOff x="2699546" y="2099314"/>
              <a:chExt cx="5832894" cy="2587742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2935365" y="2099314"/>
                <a:ext cx="5597075" cy="1962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sz="800" dirty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ctr">
                  <a:defRPr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Фон презентации: </a:t>
                </a:r>
                <a:r>
                  <a:rPr lang="ru-RU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Фокина </a:t>
                </a:r>
                <a:r>
                  <a:rPr lang="ru-RU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Лидия Петровна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учитель начальных классов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МКОУ «СОШ ст. Евсино»</a:t>
                </a:r>
              </a:p>
              <a:p>
                <a:pPr algn="ctr">
                  <a:defRPr/>
                </a:pPr>
                <a:r>
                  <a:rPr lang="ru-RU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Искитимского</a:t>
                </a:r>
                <a:r>
                  <a:rPr lang="ru-RU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 района</a:t>
                </a:r>
              </a:p>
              <a:p>
                <a:pPr algn="ctr">
                  <a:defRPr/>
                </a:pPr>
                <a:r>
                  <a:rPr lang="ru-RU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</a:rPr>
                  <a:t>Новосибирской области</a:t>
                </a:r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6" y="4196516"/>
                <a:ext cx="5832894" cy="490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Сайт </a:t>
                </a:r>
                <a:r>
                  <a:rPr lang="en-US" sz="2000" b="1" dirty="0">
                    <a:solidFill>
                      <a:prstClr val="black"/>
                    </a:solidFill>
                    <a:latin typeface="Monotype Corsiva" pitchFamily="66" charset="0"/>
                    <a:hlinkClick r:id="rId2"/>
                  </a:rPr>
                  <a:t>http://linda6035.ucoz.ru/</a:t>
                </a:r>
                <a:r>
                  <a:rPr lang="ru-RU" sz="2000" b="1" dirty="0">
                    <a:solidFill>
                      <a:prstClr val="black"/>
                    </a:solidFill>
                    <a:latin typeface="Monotype Corsiva" pitchFamily="66" charset="0"/>
                  </a:rPr>
                  <a:t>    </a:t>
                </a:r>
                <a:r>
                  <a:rPr lang="ru-RU" sz="2000" b="1" i="1" dirty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909727" y="6093296"/>
              <a:ext cx="5444803" cy="362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70C0"/>
                  </a:solidFill>
                </a:rPr>
                <a:t>СПАСИБО АВТОРАМ ФОНОВ И КАРТИНОК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99592" y="428605"/>
            <a:ext cx="7815812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Рамка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белая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img-fotki.yandex.ru/get/6716/16969765.1a1/0_7e53d_a59aa61f_L.png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Бабочки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img-fotki.yandex.ru/get/6422/16969765.a2/0_6abc7_e78ef371_L.png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Россыпь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kira-scrap.ru/KATALOG/OFORMLENIE/1/0_8ba08_21619a76_L.png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195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u="sng" dirty="0">
                <a:solidFill>
                  <a:srgbClr val="0000FF"/>
                </a:solidFill>
                <a:latin typeface="Georgia"/>
                <a:ea typeface="Calibri"/>
                <a:cs typeface="Times New Roman"/>
                <a:hlinkClick r:id="rId6"/>
              </a:rPr>
              <a:t>http://</a:t>
            </a:r>
            <a:r>
              <a:rPr lang="ru-RU" sz="1400" u="sng" dirty="0" smtClean="0">
                <a:solidFill>
                  <a:srgbClr val="0000FF"/>
                </a:solidFill>
                <a:latin typeface="Georgia"/>
                <a:ea typeface="Calibri"/>
                <a:cs typeface="Times New Roman"/>
                <a:hlinkClick r:id="rId6"/>
              </a:rPr>
              <a:t>www.bestreferat.ru/referat-214240.html</a:t>
            </a:r>
            <a:endParaRPr lang="ru-RU" sz="1400" b="1" u="sng" kern="1800" dirty="0" smtClean="0">
              <a:solidFill>
                <a:srgbClr val="0000FF"/>
              </a:solidFill>
              <a:latin typeface="Helvetica"/>
              <a:ea typeface="Times New Roman"/>
              <a:cs typeface="Times New Roman"/>
              <a:hlinkClick r:id="rId7"/>
            </a:endParaRPr>
          </a:p>
          <a:p>
            <a:pPr algn="ctr">
              <a:lnSpc>
                <a:spcPts val="195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u="sng" kern="1800" dirty="0" smtClean="0">
                <a:solidFill>
                  <a:srgbClr val="0000FF"/>
                </a:solidFill>
                <a:latin typeface="Helvetica"/>
                <a:ea typeface="Times New Roman"/>
                <a:cs typeface="Times New Roman"/>
                <a:hlinkClick r:id="rId7"/>
              </a:rPr>
              <a:t>http</a:t>
            </a:r>
            <a:r>
              <a:rPr lang="ru-RU" sz="1400" b="1" u="sng" kern="1800" dirty="0">
                <a:solidFill>
                  <a:srgbClr val="0000FF"/>
                </a:solidFill>
                <a:latin typeface="Helvetica"/>
                <a:ea typeface="Times New Roman"/>
                <a:cs typeface="Times New Roman"/>
                <a:hlinkClick r:id="rId7"/>
              </a:rPr>
              <a:t>://festival.1september.ru/articles/528544</a:t>
            </a:r>
            <a:r>
              <a:rPr lang="ru-RU" sz="1400" b="1" u="sng" kern="1800" dirty="0" smtClean="0">
                <a:solidFill>
                  <a:srgbClr val="0000FF"/>
                </a:solidFill>
                <a:latin typeface="Helvetica"/>
                <a:ea typeface="Times New Roman"/>
                <a:cs typeface="Times New Roman"/>
                <a:hlinkClick r:id="rId7"/>
              </a:rPr>
              <a:t>/</a:t>
            </a:r>
            <a:endParaRPr lang="ru-RU" sz="1400" b="1" u="sng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hlinkClick r:id="rId8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8"/>
              </a:rPr>
              <a:t>http</a:t>
            </a:r>
            <a:r>
              <a:rPr lang="ru-RU" sz="1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8"/>
              </a:rPr>
              <a:t>://cito-web.yspu.org/link1/metod/met49/node20.html</a:t>
            </a:r>
            <a:endParaRPr lang="ru-RU" sz="1000" dirty="0">
              <a:ea typeface="Calibri"/>
              <a:cs typeface="Times New Roman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 Васильевна\Desktop\ДИСКУССИЯ\shutterstock_1101431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40" y="2380122"/>
            <a:ext cx="1537592" cy="195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 Васильевна\Desktop\ДИСКУССИЯ\21632671-3d-white-РЎС‚СѓРґРµРЅС‚-Р»СЋРґРµР№,-РЅРµСЃСѓС‰РёС…-СЃС‚РѕРїРєСѓ-РєРЅРёРі-РѕР±СЂР°С‚РЅРѕ-РІ-С€РєРѕР»С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74505"/>
            <a:ext cx="1898301" cy="28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4896544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Дискуссия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равноправное обсуждение учителями и учениками дел, планируемых в школе и классе и проблем самого различного характера. Она возникает, когда перед людьми стоит вопрос, на который нет единого ответа.</a:t>
            </a:r>
            <a:endParaRPr lang="ru-RU" b="1" dirty="0"/>
          </a:p>
        </p:txBody>
      </p:sp>
      <p:pic>
        <p:nvPicPr>
          <p:cNvPr id="5122" name="Picture 2" descr="C:\Users\Людмила Васильевна\Desktop\ДИСКУССИЯ\picture-11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6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608512" cy="14773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Л.С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. Выготский, С.Л. Рубинштейн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говорили,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что более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высокий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уровень мышления возникает </a:t>
            </a: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взаимоотношений или, проще сказать,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диалога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между людьми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</p:txBody>
      </p:sp>
      <p:pic>
        <p:nvPicPr>
          <p:cNvPr id="6147" name="Picture 3" descr="C:\Users\Людмила Васильевна\Desktop\ДИСКУССИЯ\857011631cbc16dd6e0181b7df60002b11095208a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14810" r="6077" b="8352"/>
          <a:stretch/>
        </p:blipFill>
        <p:spPr bwMode="auto">
          <a:xfrm>
            <a:off x="1594865" y="3068960"/>
            <a:ext cx="53816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65204" y="548681"/>
            <a:ext cx="32672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>
              <a:solidFill>
                <a:srgbClr val="333333"/>
              </a:solidFill>
              <a:latin typeface="Arial"/>
            </a:endParaRPr>
          </a:p>
          <a:p>
            <a:endParaRPr lang="ru-RU" sz="1000" b="1" dirty="0" smtClean="0">
              <a:solidFill>
                <a:srgbClr val="333333"/>
              </a:solidFill>
              <a:latin typeface="Arial"/>
            </a:endParaRPr>
          </a:p>
          <a:p>
            <a:endParaRPr lang="ru-RU" sz="1000" b="1" dirty="0">
              <a:solidFill>
                <a:srgbClr val="333333"/>
              </a:solidFill>
              <a:latin typeface="Arial"/>
            </a:endParaRPr>
          </a:p>
          <a:p>
            <a:pPr algn="r"/>
            <a:endParaRPr lang="ru-RU" sz="1000" b="1" dirty="0" smtClean="0">
              <a:solidFill>
                <a:srgbClr val="333333"/>
              </a:solidFill>
              <a:latin typeface="Arial"/>
            </a:endParaRPr>
          </a:p>
          <a:p>
            <a:pPr algn="ctr"/>
            <a:endParaRPr lang="ru-RU" sz="1000" b="1" dirty="0" smtClean="0">
              <a:solidFill>
                <a:srgbClr val="333333"/>
              </a:solidFill>
              <a:latin typeface="Arial"/>
            </a:endParaRPr>
          </a:p>
          <a:p>
            <a:pPr algn="r"/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Л.С. Выготский</a:t>
            </a:r>
            <a:endParaRPr lang="ru-RU" sz="1000" b="1" dirty="0" smtClean="0">
              <a:solidFill>
                <a:srgbClr val="333333"/>
              </a:solidFill>
              <a:latin typeface="Arial"/>
            </a:endParaRPr>
          </a:p>
          <a:p>
            <a:pPr algn="r"/>
            <a:r>
              <a:rPr lang="ru-RU" sz="1000" b="1" dirty="0">
                <a:solidFill>
                  <a:srgbClr val="333333"/>
                </a:solidFill>
                <a:latin typeface="Arial"/>
              </a:rPr>
              <a:t>Советский психолог, основатель исследовательской традиции</a:t>
            </a:r>
          </a:p>
          <a:p>
            <a:endParaRPr lang="ru-RU" sz="1000" b="1" dirty="0">
              <a:solidFill>
                <a:srgbClr val="333333"/>
              </a:solidFill>
              <a:latin typeface="Arial"/>
            </a:endParaRPr>
          </a:p>
          <a:p>
            <a:endParaRPr lang="ru-RU" sz="1000" b="1" dirty="0" smtClean="0">
              <a:solidFill>
                <a:srgbClr val="333333"/>
              </a:solidFill>
              <a:latin typeface="Arial"/>
            </a:endParaRPr>
          </a:p>
          <a:p>
            <a:endParaRPr lang="ru-RU" sz="1000" b="1" dirty="0">
              <a:solidFill>
                <a:srgbClr val="333333"/>
              </a:solidFill>
              <a:latin typeface="Arial"/>
            </a:endParaRPr>
          </a:p>
          <a:p>
            <a:endParaRPr lang="ru-RU" sz="1000" b="1" dirty="0" smtClean="0">
              <a:solidFill>
                <a:srgbClr val="333333"/>
              </a:solidFill>
              <a:latin typeface="Arial"/>
            </a:endParaRPr>
          </a:p>
          <a:p>
            <a:endParaRPr lang="ru-RU" sz="1000" b="1" dirty="0">
              <a:solidFill>
                <a:srgbClr val="333333"/>
              </a:solidFill>
              <a:latin typeface="Arial"/>
            </a:endParaRPr>
          </a:p>
          <a:p>
            <a:endParaRPr lang="ru-RU" sz="1000" b="1" dirty="0">
              <a:solidFill>
                <a:srgbClr val="333333"/>
              </a:solidFill>
              <a:latin typeface="Arial"/>
            </a:endParaRPr>
          </a:p>
          <a:p>
            <a:pPr algn="r"/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С.Л. Рубинштейн</a:t>
            </a:r>
            <a:endParaRPr lang="ru-RU" sz="1000" b="1" dirty="0" smtClean="0">
              <a:solidFill>
                <a:srgbClr val="333333"/>
              </a:solidFill>
              <a:latin typeface="Arial"/>
            </a:endParaRPr>
          </a:p>
          <a:p>
            <a:pPr algn="r"/>
            <a:r>
              <a:rPr lang="ru-RU" sz="1000" b="1" dirty="0" smtClean="0">
                <a:solidFill>
                  <a:srgbClr val="333333"/>
                </a:solidFill>
                <a:latin typeface="Arial"/>
              </a:rPr>
              <a:t>Советский </a:t>
            </a:r>
            <a:r>
              <a:rPr lang="ru-RU" sz="1000" b="1" dirty="0">
                <a:solidFill>
                  <a:srgbClr val="333333"/>
                </a:solidFill>
                <a:latin typeface="Arial"/>
              </a:rPr>
              <a:t>психолог и философ, </a:t>
            </a:r>
            <a:endParaRPr lang="ru-RU" sz="1000" b="1" dirty="0" smtClean="0">
              <a:solidFill>
                <a:srgbClr val="333333"/>
              </a:solidFill>
              <a:latin typeface="Arial"/>
            </a:endParaRPr>
          </a:p>
          <a:p>
            <a:pPr algn="r"/>
            <a:r>
              <a:rPr lang="ru-RU" sz="1000" b="1" dirty="0" smtClean="0">
                <a:solidFill>
                  <a:srgbClr val="333333"/>
                </a:solidFill>
                <a:latin typeface="Arial"/>
              </a:rPr>
              <a:t>  член-корреспондент </a:t>
            </a:r>
            <a:r>
              <a:rPr lang="ru-RU" sz="1000" b="1" dirty="0">
                <a:solidFill>
                  <a:srgbClr val="333333"/>
                </a:solidFill>
                <a:latin typeface="Arial"/>
              </a:rPr>
              <a:t>Академии наук СССР. </a:t>
            </a:r>
            <a:endParaRPr lang="ru-RU" sz="1000" b="1" dirty="0"/>
          </a:p>
        </p:txBody>
      </p:sp>
      <p:pic>
        <p:nvPicPr>
          <p:cNvPr id="1026" name="Picture 2" descr="C:\Users\Людмила Васильевна\Desktop\ДИСКУССИЯ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21" y="1946013"/>
            <a:ext cx="657225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 Васильевна\Desktop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373" y="510908"/>
            <a:ext cx="64706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7"/>
            <a:ext cx="7920880" cy="16717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indent="30480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Дискуссия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– целенаправленный и упорядоченный обмен идеями, суждениями, мнениями в группе ради формирования мнения каждым участником или поиска истины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30480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7170" name="Picture 2" descr="C:\Users\Людмила Васильевна\Desktop\ДИСКУССИЯ\3919887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4"/>
          <a:stretch/>
        </p:blipFill>
        <p:spPr bwMode="auto">
          <a:xfrm>
            <a:off x="1259632" y="2492896"/>
            <a:ext cx="67687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17098"/>
            <a:ext cx="8136904" cy="30757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indent="30480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Признаки дискуссии: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Times New Roman"/>
            </a:endParaRPr>
          </a:p>
          <a:p>
            <a:pPr marL="342900" lvl="0" indent="-252000"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работа группы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лиц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( ведущий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участники);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252000"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организация места и времени работы;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252000"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процесс общения протекает как взаимодействие участников;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252000"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взаимодействие включает высказывания, выслушивание, а также использование невербальных выразительных средств;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252000">
              <a:spcAft>
                <a:spcPts val="10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направленность на достижение учебных целей.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8195" name="Picture 3" descr="C:\Users\Людмила Васильевна\Desktop\ДИСКУССИЯ\03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5906"/>
          <a:stretch/>
        </p:blipFill>
        <p:spPr bwMode="auto">
          <a:xfrm>
            <a:off x="7020272" y="404664"/>
            <a:ext cx="1646634" cy="173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Людмила Васильевна\Desktop\ДИСКУССИЯ\__20140606_19153740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1803534" cy="192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Людмила Васильевна\Desktop\ДИСКУССИЯ\400_F_21166741_aEz1nqJbjTSavyPyHXJI6gaLMANyH99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5519"/>
              </p:ext>
            </p:extLst>
          </p:nvPr>
        </p:nvGraphicFramePr>
        <p:xfrm>
          <a:off x="539551" y="1700808"/>
          <a:ext cx="7992888" cy="4173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7"/>
                <a:gridCol w="3024335"/>
                <a:gridCol w="2664296"/>
              </a:tblGrid>
              <a:tr h="392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Характеристики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Обычный разговор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Дискуссия</a:t>
                      </a:r>
                      <a:endParaRPr lang="ru-RU" dirty="0"/>
                    </a:p>
                  </a:txBody>
                  <a:tcPr/>
                </a:tc>
              </a:tr>
              <a:tr h="3927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Кто больше говорит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Учитель две трети времени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Ученики половину времени или больше</a:t>
                      </a:r>
                      <a:endParaRPr lang="ru-RU" sz="1400" dirty="0"/>
                    </a:p>
                  </a:txBody>
                  <a:tcPr/>
                </a:tc>
              </a:tr>
              <a:tr h="392763">
                <a:tc>
                  <a:txBody>
                    <a:bodyPr/>
                    <a:lstStyle/>
                    <a:p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Типичное поведение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 – ответ. Учитель спрашивает. Ученик отвечает. Учитель оценивает.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 вопросов и ответов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Смешанные обмен вопросами и ответами учителей и учеников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3927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Обмен фразами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Многократный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краткие быстрые фразы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Более медленный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фразы длиннее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3927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Важен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вопрос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а знание учениками ответа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Важен смысл вопроса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3927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Единственный правильный ответ для всех учеников.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Оценивается как «согласен – не согласен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 Правильны самые разные ответы.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3927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Оценивание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«Правильно/ неправильно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 Только учителем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«Согласен/не согласен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учениками и учителями.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62068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Сравнительные характеристики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общения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 традиционном обучении и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дискуссии</a:t>
            </a:r>
          </a:p>
        </p:txBody>
      </p:sp>
    </p:spTree>
    <p:extLst>
      <p:ext uri="{BB962C8B-B14F-4D97-AF65-F5344CB8AC3E}">
        <p14:creationId xmlns:p14="http://schemas.microsoft.com/office/powerpoint/2010/main" val="22707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92888" cy="6891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Дискуссия  высокоэффективна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закрепления сведений, творческого осмысления изученного материала и формирования ценностных ориентаций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304800"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457200" indent="304800"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304800"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304800"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304800"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304800"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304800"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304800"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30480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Дискуссия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проводится тогда, когда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все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учащиеся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владеют полной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информацией или суммой знаний по теме обсуждения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иначе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ее эффективность будет низка.</a:t>
            </a:r>
            <a:endParaRPr lang="ru-RU" dirty="0">
              <a:ea typeface="Calibri"/>
              <a:cs typeface="Times New Roman"/>
            </a:endParaRPr>
          </a:p>
          <a:p>
            <a:pPr indent="304800"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indent="304800"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indent="304800"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" name="Picture 2" descr="C:\Users\Людмила Васильевна\Desktop\ДИСКУССИЯ\1414358111-5302512-3d-grafika-www.nevseoboi.com.u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8"/>
          <a:stretch/>
        </p:blipFill>
        <p:spPr bwMode="auto">
          <a:xfrm>
            <a:off x="2195735" y="1844824"/>
            <a:ext cx="4320481" cy="309102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7128792" cy="346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40"/>
              </a:spcBef>
              <a:spcAft>
                <a:spcPts val="0"/>
              </a:spcAf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/>
                <a:ea typeface="Times New Roman"/>
              </a:rPr>
              <a:t>При проведении дискуссии можно ставить такие цели </a:t>
            </a: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</a:rPr>
              <a:t>как развитие толерантности и уважительного отношения к различным взглядам, партнерского общения и умения работать в команде.</a:t>
            </a:r>
            <a:endParaRPr lang="ru-RU" dirty="0">
              <a:latin typeface="Times New Roman"/>
              <a:ea typeface="Times New Roman"/>
            </a:endParaRPr>
          </a:p>
          <a:p>
            <a:pPr indent="304800"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457200" indent="304800"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304800"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304800"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indent="304800"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indent="304800"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2290" name="Picture 2" descr="C:\Users\Людмила Васильевна\Desktop\ДИСКУССИЯ\1414987_группы-сетей-3d-люди-белый-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63255"/>
            <a:ext cx="7056784" cy="400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00B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1144</Words>
  <Application>Microsoft Office PowerPoint</Application>
  <PresentationFormat>Экран (4:3)</PresentationFormat>
  <Paragraphs>182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Людмила Васильевна</cp:lastModifiedBy>
  <cp:revision>77</cp:revision>
  <dcterms:created xsi:type="dcterms:W3CDTF">2014-06-14T16:41:18Z</dcterms:created>
  <dcterms:modified xsi:type="dcterms:W3CDTF">2016-08-26T06:01:07Z</dcterms:modified>
</cp:coreProperties>
</file>