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946E-BF2D-42F8-A227-0AA53B5C57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1BC81-28E9-4813-B5E5-4B465D89B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123676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F06-D060-4C8D-A9B1-A8D1D6BB88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CB7A-80BE-4077-B791-F6045E574E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349507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7261-DC42-405C-BCD6-50D8D08BAD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DC2FA-53FF-4EC4-9DFB-3F7FBD4D20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456167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996B-F154-46FA-B225-77EFD1D89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7C6C4-3554-43E8-B73D-B4EDEBC5F0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52594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DDF8-36AD-4F41-BA19-0805600699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BA379-7B6E-4BF6-80CD-18FEF3C5F0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630226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4E17-3C10-4067-B1FD-772B9C89DA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46EC9-5724-4366-A536-5E2E0DF192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724661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0D26-8DAC-4F05-868E-270E32EDC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682A3-F1FC-467F-B110-5359323CCF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2485594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72C9-5331-4EC1-95DA-C25498D7A0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918D4-C1F1-477A-A373-AAAB4ECDE8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63549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2754F-813F-4515-A35C-5754224838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5C108-6C94-432C-978E-B2987201B6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091197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4E40-253A-4AA6-988B-6C6427C838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22B7C-E3FF-488A-AA80-532B68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6456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6636-6250-4C26-825F-A650BDA324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CFF41-CE37-4D2E-B7DD-C39E432192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442319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CE7737-FE19-4BFA-99C5-8E67580098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8E9D58-6F38-4BD9-90B1-EE128CF1D8E4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0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rchel.ru/8755-vesyolye-geometricheskie-figury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t.komikyv.ru/" TargetMode="External"/><Relationship Id="rId5" Type="http://schemas.openxmlformats.org/officeDocument/2006/relationships/hyperlink" Target="https://vk.com/club15757046" TargetMode="External"/><Relationship Id="rId4" Type="http://schemas.openxmlformats.org/officeDocument/2006/relationships/hyperlink" Target="http://www.myshared.ru/slide/118912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«Основная общеобразовательная школа»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д.Калининская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4077072"/>
            <a:ext cx="619268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 выполнила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Беляева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Лидия Михайловна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alt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2016 года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34037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Республиканский  конкурс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</a:rPr>
              <a:t>кроссвордов на  </a:t>
            </a:r>
            <a:r>
              <a:rPr lang="ru-RU" sz="2000" b="1" dirty="0" err="1">
                <a:solidFill>
                  <a:srgbClr val="C00000"/>
                </a:solidFill>
                <a:latin typeface="Times New Roman"/>
                <a:ea typeface="Calibri"/>
              </a:rPr>
              <a:t>коми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</a:rPr>
              <a:t>  языке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844824"/>
            <a:ext cx="76328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Геометрия фигура.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Юр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жуг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ȍ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дантор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0795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347" y="37170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576" y="1270824"/>
            <a:ext cx="770485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жугȍдантор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позьȍ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тȍдмавны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кȍть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кутшȍм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кывсянь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Личкам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лыдпас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,  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петас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нȍдкыв-юалȍм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Думыштам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Личкам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нȍдкыв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вылȍ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петас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вочакыв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       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Тȍдмалȍм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бȍрын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личкам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нȍдкыв-юалȍм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вылȍ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сȍмын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кроссворд.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Водзȍ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позьȍ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тȍдмавны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юалȍм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94544" y="196999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96715" y="3675174"/>
            <a:ext cx="719501" cy="70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0795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Группа 93"/>
          <p:cNvGrpSpPr/>
          <p:nvPr/>
        </p:nvGrpSpPr>
        <p:grpSpPr>
          <a:xfrm>
            <a:off x="3347867" y="692696"/>
            <a:ext cx="1091489" cy="301124"/>
            <a:chOff x="3491882" y="1052736"/>
            <a:chExt cx="864095" cy="21602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491882" y="1052736"/>
              <a:ext cx="216024" cy="2160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707906" y="1052736"/>
              <a:ext cx="216024" cy="2160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23928" y="1052736"/>
              <a:ext cx="216024" cy="2160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139953" y="1052736"/>
              <a:ext cx="216024" cy="2160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355444" y="993820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5444" y="1294944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55444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5444" y="1897193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55444" y="2198318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55444" y="2499442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55444" y="2800566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55444" y="3101691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55444" y="3402815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82571" y="993820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28316" y="993820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28316" y="1294944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01189" y="1294944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09699" y="1294944"/>
            <a:ext cx="272872" cy="3011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82571" y="1294944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63954" y="1294944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36827" y="1294944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91082" y="1294944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72464" y="1294944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45337" y="1294944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18209" y="1294944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1294944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82571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809699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36827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46933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174061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01189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628316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538423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992678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719806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265551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811296" y="1596069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082571" y="1897193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809699" y="1897193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536827" y="1897193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082571" y="2198318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809699" y="2198318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536827" y="2198318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63954" y="1897193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263954" y="2198318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46933" y="1897193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174061" y="1897193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01189" y="1897193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628316" y="1897193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992678" y="1897193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719806" y="1897193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446933" y="2198318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174061" y="2198318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901189" y="2198318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628316" y="2198318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719806" y="2198318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628316" y="2499442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82571" y="2499442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809699" y="2499442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536827" y="2499442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082571" y="2800566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809699" y="2800566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536827" y="2800566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263954" y="2800566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991082" y="2800566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82571" y="3101691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809699" y="3101691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536827" y="3101691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263954" y="3101691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628316" y="3101691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809699" y="3402815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082571" y="3402815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536827" y="3402815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718209" y="3402815"/>
            <a:ext cx="272872" cy="3011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991082" y="3402815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263954" y="3402815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445337" y="3402815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899592" y="3402815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172464" y="3402815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355444" y="3703940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082571" y="3703940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809699" y="3703940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628316" y="3703940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3901189" y="3703940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4174061" y="3703940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446933" y="3703940"/>
            <a:ext cx="272872" cy="301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кругленная прямоугольная выноска 97"/>
          <p:cNvSpPr/>
          <p:nvPr/>
        </p:nvSpPr>
        <p:spPr>
          <a:xfrm>
            <a:off x="2267744" y="4149080"/>
            <a:ext cx="3024336" cy="1944216"/>
          </a:xfrm>
          <a:prstGeom prst="wedgeRoundRectCallout">
            <a:avLst>
              <a:gd name="adj1" fmla="val 72590"/>
              <a:gd name="adj2" fmla="val 93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Абу </a:t>
            </a:r>
            <a:r>
              <a:rPr lang="ru-RU" dirty="0" err="1" smtClean="0"/>
              <a:t>пельȍс</a:t>
            </a:r>
            <a:r>
              <a:rPr lang="ru-RU" dirty="0" smtClean="0"/>
              <a:t>, </a:t>
            </a:r>
            <a:r>
              <a:rPr lang="ru-RU" dirty="0" err="1" smtClean="0"/>
              <a:t>абу</a:t>
            </a:r>
            <a:r>
              <a:rPr lang="ru-RU" dirty="0" smtClean="0"/>
              <a:t> бок,</a:t>
            </a:r>
          </a:p>
          <a:p>
            <a:r>
              <a:rPr lang="ru-RU" dirty="0" smtClean="0"/>
              <a:t>Абу </a:t>
            </a:r>
            <a:r>
              <a:rPr lang="ru-RU" dirty="0" err="1" smtClean="0"/>
              <a:t>сылȍн ки</a:t>
            </a:r>
            <a:r>
              <a:rPr lang="ru-RU" dirty="0" smtClean="0"/>
              <a:t>  ни кок.</a:t>
            </a:r>
          </a:p>
          <a:p>
            <a:r>
              <a:rPr lang="ru-RU" dirty="0" err="1" smtClean="0"/>
              <a:t>Тюрȍдан кȍ, тюрас</a:t>
            </a:r>
            <a:r>
              <a:rPr lang="ru-RU" dirty="0" smtClean="0"/>
              <a:t> </a:t>
            </a:r>
            <a:r>
              <a:rPr lang="ru-RU" dirty="0" err="1" smtClean="0"/>
              <a:t>здук</a:t>
            </a:r>
            <a:endParaRPr lang="ru-RU" dirty="0" smtClean="0"/>
          </a:p>
          <a:p>
            <a:r>
              <a:rPr lang="ru-RU" dirty="0" err="1" smtClean="0"/>
              <a:t>Тайȍ мича</a:t>
            </a:r>
            <a:r>
              <a:rPr lang="ru-RU" dirty="0" smtClean="0"/>
              <a:t> </a:t>
            </a:r>
            <a:r>
              <a:rPr lang="ru-RU" dirty="0" err="1" smtClean="0"/>
              <a:t>кольквиж</a:t>
            </a:r>
            <a:r>
              <a:rPr lang="ru-RU" dirty="0" smtClean="0"/>
              <a:t> … 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3275855" y="620688"/>
            <a:ext cx="130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К  </a:t>
            </a:r>
            <a:r>
              <a:rPr lang="ru-RU" sz="2000" b="1" dirty="0" err="1" smtClean="0">
                <a:solidFill>
                  <a:srgbClr val="7030A0"/>
                </a:solidFill>
              </a:rPr>
              <a:t>р</a:t>
            </a:r>
            <a:r>
              <a:rPr lang="ru-RU" sz="2000" b="1" dirty="0" smtClean="0">
                <a:solidFill>
                  <a:srgbClr val="7030A0"/>
                </a:solidFill>
              </a:rPr>
              <a:t>   у   г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059832" y="9807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  </a:t>
            </a:r>
            <a:r>
              <a:rPr lang="ru-RU" dirty="0" smtClean="0">
                <a:solidFill>
                  <a:srgbClr val="FF0000"/>
                </a:solidFill>
              </a:rPr>
              <a:t> у   </a:t>
            </a:r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082570" y="692696"/>
            <a:ext cx="2728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2809699" y="993820"/>
            <a:ext cx="272872" cy="301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2" name="Скругленная прямоугольная выноска 111"/>
          <p:cNvSpPr/>
          <p:nvPr/>
        </p:nvSpPr>
        <p:spPr>
          <a:xfrm>
            <a:off x="2267744" y="4077072"/>
            <a:ext cx="3024336" cy="2016224"/>
          </a:xfrm>
          <a:prstGeom prst="wedgeRoundRectCallout">
            <a:avLst>
              <a:gd name="adj1" fmla="val 72205"/>
              <a:gd name="adj2" fmla="val 525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Шыпаскудын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кыв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dirty="0" err="1" smtClean="0">
                <a:solidFill>
                  <a:schemeClr val="tx1"/>
                </a:solidFill>
              </a:rPr>
              <a:t>Лȍсьȍдам </a:t>
            </a:r>
            <a:r>
              <a:rPr lang="ru-RU" dirty="0" smtClean="0">
                <a:solidFill>
                  <a:schemeClr val="tx1"/>
                </a:solidFill>
              </a:rPr>
              <a:t>ми </a:t>
            </a:r>
            <a:r>
              <a:rPr lang="ru-RU" dirty="0" err="1" smtClean="0">
                <a:solidFill>
                  <a:schemeClr val="tx1"/>
                </a:solidFill>
              </a:rPr>
              <a:t>наысь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err="1" smtClean="0">
                <a:solidFill>
                  <a:schemeClr val="tx1"/>
                </a:solidFill>
              </a:rPr>
              <a:t>Мича-мича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сьыланкыв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err="1" smtClean="0">
                <a:solidFill>
                  <a:schemeClr val="tx1"/>
                </a:solidFill>
              </a:rPr>
              <a:t>Ковмас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сȍмын  ȍти здук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err="1" smtClean="0">
                <a:solidFill>
                  <a:schemeClr val="tx1"/>
                </a:solidFill>
              </a:rPr>
              <a:t>Пуктам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сёрникузя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err="1" smtClean="0">
                <a:solidFill>
                  <a:schemeClr val="tx1"/>
                </a:solidFill>
              </a:rPr>
              <a:t>помын</a:t>
            </a:r>
            <a:r>
              <a:rPr lang="ru-RU" dirty="0" smtClean="0">
                <a:solidFill>
                  <a:schemeClr val="tx1"/>
                </a:solidFill>
              </a:rPr>
              <a:t>  …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611559" y="1294943"/>
            <a:ext cx="279815" cy="301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4" name="TextBox 113"/>
          <p:cNvSpPr txBox="1"/>
          <p:nvPr/>
        </p:nvSpPr>
        <p:spPr>
          <a:xfrm>
            <a:off x="899592" y="12687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  е   с   ь   к   ы   д        в  </a:t>
            </a:r>
            <a:r>
              <a:rPr lang="ru-RU" dirty="0" smtClean="0">
                <a:solidFill>
                  <a:srgbClr val="FF0000"/>
                </a:solidFill>
              </a:rPr>
              <a:t> и   </a:t>
            </a:r>
            <a:r>
              <a:rPr lang="ru-RU" dirty="0" smtClean="0"/>
              <a:t>з   ь</a:t>
            </a:r>
            <a:endParaRPr lang="ru-RU" dirty="0"/>
          </a:p>
        </p:txBody>
      </p:sp>
      <p:sp>
        <p:nvSpPr>
          <p:cNvPr id="115" name="Скругленная прямоугольная выноска 114"/>
          <p:cNvSpPr/>
          <p:nvPr/>
        </p:nvSpPr>
        <p:spPr>
          <a:xfrm>
            <a:off x="2267744" y="4077072"/>
            <a:ext cx="3024336" cy="2016224"/>
          </a:xfrm>
          <a:prstGeom prst="wedgeRoundRectCallout">
            <a:avLst>
              <a:gd name="adj1" fmla="val 74058"/>
              <a:gd name="adj2" fmla="val 38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Нюж</a:t>
            </a:r>
            <a:r>
              <a:rPr lang="en-US" dirty="0" smtClean="0">
                <a:solidFill>
                  <a:schemeClr val="tx1"/>
                </a:solidFill>
              </a:rPr>
              <a:t>ȍ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en-US" dirty="0" smtClean="0">
                <a:solidFill>
                  <a:schemeClr val="tx1"/>
                </a:solidFill>
              </a:rPr>
              <a:t>ȍ</a:t>
            </a:r>
            <a:r>
              <a:rPr lang="ru-RU" dirty="0" err="1" smtClean="0">
                <a:solidFill>
                  <a:schemeClr val="tx1"/>
                </a:solidFill>
              </a:rPr>
              <a:t>ма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зэв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кузь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гез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Бытть</a:t>
            </a:r>
            <a:r>
              <a:rPr lang="en-US" dirty="0" smtClean="0">
                <a:solidFill>
                  <a:schemeClr val="tx1"/>
                </a:solidFill>
              </a:rPr>
              <a:t>ȍ   </a:t>
            </a:r>
            <a:r>
              <a:rPr lang="ru-RU" dirty="0" err="1" smtClean="0">
                <a:solidFill>
                  <a:schemeClr val="tx1"/>
                </a:solidFill>
              </a:rPr>
              <a:t>чераньясл</a:t>
            </a:r>
            <a:r>
              <a:rPr lang="en-US" dirty="0" smtClean="0">
                <a:solidFill>
                  <a:schemeClr val="tx1"/>
                </a:solidFill>
              </a:rPr>
              <a:t>ȍ</a:t>
            </a:r>
            <a:r>
              <a:rPr lang="ru-RU" dirty="0" err="1" smtClean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  вез.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Тетрадьясын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вочам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серпас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Челядь, </a:t>
            </a:r>
            <a:r>
              <a:rPr lang="ru-RU" dirty="0" err="1" smtClean="0">
                <a:solidFill>
                  <a:schemeClr val="tx1"/>
                </a:solidFill>
              </a:rPr>
              <a:t>мый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н</a:t>
            </a:r>
            <a:r>
              <a:rPr lang="en-US" dirty="0" smtClean="0">
                <a:solidFill>
                  <a:schemeClr val="tx1"/>
                </a:solidFill>
              </a:rPr>
              <a:t>ȍ  </a:t>
            </a:r>
            <a:r>
              <a:rPr lang="ru-RU" dirty="0" err="1" smtClean="0">
                <a:solidFill>
                  <a:schemeClr val="tx1"/>
                </a:solidFill>
              </a:rPr>
              <a:t>миян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артмас</a:t>
            </a:r>
            <a:r>
              <a:rPr lang="ru-RU" dirty="0" smtClean="0">
                <a:solidFill>
                  <a:schemeClr val="tx1"/>
                </a:solidFill>
              </a:rPr>
              <a:t>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267744" y="1596069"/>
            <a:ext cx="269082" cy="30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8" name="Скругленная прямоугольная выноска 127"/>
          <p:cNvSpPr/>
          <p:nvPr/>
        </p:nvSpPr>
        <p:spPr>
          <a:xfrm>
            <a:off x="2267744" y="4077072"/>
            <a:ext cx="3024336" cy="2016224"/>
          </a:xfrm>
          <a:prstGeom prst="wedgeRoundRectCallout">
            <a:avLst>
              <a:gd name="adj1" fmla="val 71267"/>
              <a:gd name="adj2" fmla="val 48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Абу </a:t>
            </a:r>
            <a:r>
              <a:rPr lang="ru-RU" dirty="0" err="1" smtClean="0">
                <a:solidFill>
                  <a:schemeClr val="tx1"/>
                </a:solidFill>
              </a:rPr>
              <a:t>ȍшинь</a:t>
            </a:r>
            <a:r>
              <a:rPr lang="ru-RU" dirty="0" smtClean="0">
                <a:solidFill>
                  <a:schemeClr val="tx1"/>
                </a:solidFill>
              </a:rPr>
              <a:t>,  </a:t>
            </a:r>
            <a:r>
              <a:rPr lang="ru-RU" dirty="0" err="1" smtClean="0">
                <a:solidFill>
                  <a:schemeClr val="tx1"/>
                </a:solidFill>
              </a:rPr>
              <a:t>абу</a:t>
            </a:r>
            <a:r>
              <a:rPr lang="ru-RU" dirty="0" smtClean="0">
                <a:solidFill>
                  <a:schemeClr val="tx1"/>
                </a:solidFill>
              </a:rPr>
              <a:t> стен,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Сȍмын мыйкȍ  ȍткодь эм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Эмȍсь  пельȍсъяс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err="1" smtClean="0">
                <a:solidFill>
                  <a:schemeClr val="tx1"/>
                </a:solidFill>
              </a:rPr>
              <a:t>бокъяс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Тȍдмалȍй  мый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тайȍ,  ёртъяс</a:t>
            </a:r>
            <a:r>
              <a:rPr lang="ru-RU" dirty="0" smtClean="0">
                <a:solidFill>
                  <a:schemeClr val="tx1"/>
                </a:solidFill>
              </a:rPr>
              <a:t>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483768" y="1556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   </a:t>
            </a:r>
            <a:r>
              <a:rPr lang="ru-RU" dirty="0" err="1" smtClean="0"/>
              <a:t>р</a:t>
            </a:r>
            <a:r>
              <a:rPr lang="ru-RU" dirty="0" smtClean="0"/>
              <a:t>   я  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dirty="0" smtClean="0"/>
              <a:t>   о   у   г    о   л   </a:t>
            </a:r>
            <a:r>
              <a:rPr lang="ru-RU" dirty="0" err="1" smtClean="0"/>
              <a:t>ь</a:t>
            </a:r>
            <a:r>
              <a:rPr lang="ru-RU" dirty="0" smtClean="0"/>
              <a:t>   </a:t>
            </a:r>
            <a:r>
              <a:rPr lang="ru-RU" dirty="0" err="1" smtClean="0"/>
              <a:t>н</a:t>
            </a:r>
            <a:r>
              <a:rPr lang="ru-RU" dirty="0" smtClean="0"/>
              <a:t>   и  к</a:t>
            </a:r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1979712" y="1897193"/>
            <a:ext cx="288032" cy="301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31" name="Скругленная прямоугольная выноска 130"/>
          <p:cNvSpPr/>
          <p:nvPr/>
        </p:nvSpPr>
        <p:spPr>
          <a:xfrm>
            <a:off x="2267744" y="4077072"/>
            <a:ext cx="3024336" cy="1872208"/>
          </a:xfrm>
          <a:prstGeom prst="wedgeRoundRectCallout">
            <a:avLst>
              <a:gd name="adj1" fmla="val 70412"/>
              <a:gd name="adj2" fmla="val 1240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Ȍткодявны  менȍ  позьȍ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Книгакȍд </a:t>
            </a:r>
            <a:r>
              <a:rPr lang="ru-RU" dirty="0" smtClean="0">
                <a:solidFill>
                  <a:schemeClr val="tx1"/>
                </a:solidFill>
              </a:rPr>
              <a:t>и  </a:t>
            </a:r>
            <a:r>
              <a:rPr lang="ru-RU" dirty="0" err="1" smtClean="0">
                <a:solidFill>
                  <a:schemeClr val="tx1"/>
                </a:solidFill>
              </a:rPr>
              <a:t>ȍдзȍскȍд 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ян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альбомыдкȍд  тȍжȍ,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Конверткȍд  </a:t>
            </a:r>
            <a:r>
              <a:rPr lang="ru-RU" dirty="0" smtClean="0">
                <a:solidFill>
                  <a:schemeClr val="tx1"/>
                </a:solidFill>
              </a:rPr>
              <a:t>и  </a:t>
            </a:r>
            <a:r>
              <a:rPr lang="ru-RU" dirty="0" err="1" smtClean="0">
                <a:solidFill>
                  <a:schemeClr val="tx1"/>
                </a:solidFill>
              </a:rPr>
              <a:t>тетрадькȍд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195736" y="18448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Н   ё   л   </a:t>
            </a:r>
            <a:r>
              <a:rPr lang="ru-RU" dirty="0" err="1" smtClean="0"/>
              <a:t>ь</a:t>
            </a:r>
            <a:r>
              <a:rPr lang="ru-RU" dirty="0" smtClean="0"/>
              <a:t>   </a:t>
            </a:r>
            <a:r>
              <a:rPr lang="ru-RU" dirty="0" err="1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   е   л   </a:t>
            </a:r>
            <a:r>
              <a:rPr lang="ru-RU" dirty="0" err="1" smtClean="0"/>
              <a:t>ь</a:t>
            </a:r>
            <a:r>
              <a:rPr lang="ru-RU" dirty="0" smtClean="0"/>
              <a:t>   </a:t>
            </a:r>
            <a:r>
              <a:rPr lang="ru-RU" dirty="0" err="1" smtClean="0"/>
              <a:t>ȍ   </a:t>
            </a:r>
            <a:r>
              <a:rPr lang="ru-RU" dirty="0" smtClean="0"/>
              <a:t>с   а</a:t>
            </a:r>
            <a:endParaRPr lang="ru-RU" dirty="0"/>
          </a:p>
        </p:txBody>
      </p:sp>
      <p:sp>
        <p:nvSpPr>
          <p:cNvPr id="133" name="Скругленная прямоугольная выноска 132"/>
          <p:cNvSpPr/>
          <p:nvPr/>
        </p:nvSpPr>
        <p:spPr>
          <a:xfrm>
            <a:off x="2267744" y="4149080"/>
            <a:ext cx="3096344" cy="1944216"/>
          </a:xfrm>
          <a:prstGeom prst="wedgeRoundRectCallout">
            <a:avLst>
              <a:gd name="adj1" fmla="val 70942"/>
              <a:gd name="adj2" fmla="val 75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Абу  </a:t>
            </a:r>
            <a:r>
              <a:rPr lang="ru-RU" dirty="0" err="1" smtClean="0">
                <a:solidFill>
                  <a:schemeClr val="tx1"/>
                </a:solidFill>
              </a:rPr>
              <a:t>чышъян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абу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жыр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Абу  </a:t>
            </a:r>
            <a:r>
              <a:rPr lang="ru-RU" dirty="0" err="1" smtClean="0">
                <a:solidFill>
                  <a:schemeClr val="tx1"/>
                </a:solidFill>
              </a:rPr>
              <a:t>весиг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керка</a:t>
            </a:r>
            <a:r>
              <a:rPr lang="ru-RU" dirty="0" smtClean="0">
                <a:solidFill>
                  <a:schemeClr val="tx1"/>
                </a:solidFill>
              </a:rPr>
              <a:t> юр.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Вермас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лоны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уна</a:t>
            </a:r>
            <a:r>
              <a:rPr lang="ru-RU" dirty="0" smtClean="0">
                <a:solidFill>
                  <a:schemeClr val="tx1"/>
                </a:solidFill>
              </a:rPr>
              <a:t> бок,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Петкȍдлам   быдсяма</a:t>
            </a:r>
            <a:r>
              <a:rPr lang="ru-RU" dirty="0" smtClean="0">
                <a:solidFill>
                  <a:schemeClr val="tx1"/>
                </a:solidFill>
              </a:rPr>
              <a:t> ног.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Тайȍ абу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кȍльȍса,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Сылȍн нимыс</a:t>
            </a:r>
            <a:r>
              <a:rPr lang="ru-RU" dirty="0" smtClean="0">
                <a:solidFill>
                  <a:schemeClr val="tx1"/>
                </a:solidFill>
              </a:rPr>
              <a:t>  …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979712" y="2204864"/>
            <a:ext cx="288032" cy="297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2267744" y="216421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  </a:t>
            </a:r>
            <a:r>
              <a:rPr lang="ru-RU" dirty="0" err="1" smtClean="0"/>
              <a:t>н</a:t>
            </a:r>
            <a:r>
              <a:rPr lang="ru-RU" dirty="0" smtClean="0"/>
              <a:t>   а   </a:t>
            </a:r>
            <a:r>
              <a:rPr lang="ru-RU" dirty="0" err="1" smtClean="0"/>
              <a:t>п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  л   </a:t>
            </a:r>
            <a:r>
              <a:rPr lang="ru-RU" dirty="0" err="1" smtClean="0"/>
              <a:t>ь</a:t>
            </a:r>
            <a:r>
              <a:rPr lang="ru-RU" dirty="0" smtClean="0"/>
              <a:t>   </a:t>
            </a:r>
            <a:r>
              <a:rPr lang="ru-RU" dirty="0" err="1" smtClean="0"/>
              <a:t>ȍ   </a:t>
            </a:r>
            <a:r>
              <a:rPr lang="ru-RU" dirty="0" smtClean="0"/>
              <a:t>с   а</a:t>
            </a:r>
            <a:endParaRPr lang="ru-RU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2267744" y="2502187"/>
            <a:ext cx="269082" cy="301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38" name="Скругленная прямоугольная выноска 137"/>
          <p:cNvSpPr/>
          <p:nvPr/>
        </p:nvSpPr>
        <p:spPr>
          <a:xfrm>
            <a:off x="2195736" y="4077072"/>
            <a:ext cx="3168352" cy="1944216"/>
          </a:xfrm>
          <a:prstGeom prst="wedgeRoundRectCallout">
            <a:avLst>
              <a:gd name="adj1" fmla="val 67968"/>
              <a:gd name="adj2" fmla="val 1235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rgbClr val="000000"/>
                </a:solidFill>
                <a:ea typeface="Calibri"/>
                <a:cs typeface="Times New Roman"/>
              </a:rPr>
              <a:t>Быттьȍ  мунан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 </a:t>
            </a:r>
            <a:r>
              <a:rPr lang="ru-RU" dirty="0" err="1" smtClean="0">
                <a:solidFill>
                  <a:srgbClr val="000000"/>
                </a:solidFill>
                <a:ea typeface="Calibri"/>
                <a:cs typeface="Times New Roman"/>
              </a:rPr>
              <a:t>вȍрса туйȍд,</a:t>
            </a:r>
            <a:endParaRPr lang="ru-RU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rgbClr val="000000"/>
                </a:solidFill>
                <a:ea typeface="Calibri"/>
                <a:cs typeface="Times New Roman"/>
              </a:rPr>
              <a:t>Мунан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a typeface="Calibri"/>
                <a:cs typeface="Times New Roman"/>
              </a:rPr>
              <a:t>мунан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он и </a:t>
            </a:r>
            <a:r>
              <a:rPr lang="ru-RU" dirty="0" err="1" smtClean="0">
                <a:solidFill>
                  <a:srgbClr val="000000"/>
                </a:solidFill>
                <a:ea typeface="Calibri"/>
                <a:cs typeface="Times New Roman"/>
              </a:rPr>
              <a:t>сувтлы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endParaRPr lang="ru-RU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chemeClr val="tx1"/>
                </a:solidFill>
                <a:ea typeface="Calibri"/>
                <a:cs typeface="Times New Roman"/>
              </a:rPr>
              <a:t>Гȍгȍртыштан  мыр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 да </a:t>
            </a:r>
            <a:r>
              <a:rPr lang="ru-RU" dirty="0" err="1" smtClean="0">
                <a:solidFill>
                  <a:schemeClr val="tx1"/>
                </a:solidFill>
                <a:ea typeface="Calibri"/>
                <a:cs typeface="Times New Roman"/>
              </a:rPr>
              <a:t>вужля</a:t>
            </a:r>
            <a:endParaRPr lang="ru-RU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А  </a:t>
            </a:r>
            <a:r>
              <a:rPr lang="ru-RU" dirty="0" err="1" smtClean="0">
                <a:solidFill>
                  <a:schemeClr val="tx1"/>
                </a:solidFill>
                <a:ea typeface="Calibri"/>
                <a:cs typeface="Times New Roman"/>
              </a:rPr>
              <a:t>тетрадьȍ артмȍ 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….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483768" y="246533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Ч   у   к   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lang="ru-RU" dirty="0" smtClean="0"/>
              <a:t>   я</a:t>
            </a:r>
            <a:endParaRPr lang="ru-RU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1691680" y="2803327"/>
            <a:ext cx="288032" cy="29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48" name="Скругленная прямоугольная выноска 147"/>
          <p:cNvSpPr/>
          <p:nvPr/>
        </p:nvSpPr>
        <p:spPr>
          <a:xfrm>
            <a:off x="2339752" y="4149080"/>
            <a:ext cx="3024336" cy="1800200"/>
          </a:xfrm>
          <a:prstGeom prst="wedgeRoundRectCallout">
            <a:avLst>
              <a:gd name="adj1" fmla="val 72941"/>
              <a:gd name="adj2" fmla="val 120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Абу  с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йȍ  банйȍм </a:t>
            </a:r>
            <a:r>
              <a:rPr lang="ru-RU" dirty="0" smtClean="0">
                <a:solidFill>
                  <a:schemeClr val="tx1"/>
                </a:solidFill>
              </a:rPr>
              <a:t>блин,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Абу  </a:t>
            </a:r>
            <a:r>
              <a:rPr lang="ru-RU" dirty="0" err="1" smtClean="0">
                <a:solidFill>
                  <a:schemeClr val="tx1"/>
                </a:solidFill>
              </a:rPr>
              <a:t>шȍрȍм </a:t>
            </a:r>
            <a:r>
              <a:rPr lang="ru-RU" dirty="0" smtClean="0">
                <a:solidFill>
                  <a:schemeClr val="tx1"/>
                </a:solidFill>
              </a:rPr>
              <a:t>апельсин.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Кȍть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err="1" smtClean="0">
                <a:solidFill>
                  <a:schemeClr val="tx1"/>
                </a:solidFill>
              </a:rPr>
              <a:t>мач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кодь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абу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err="1" smtClean="0">
                <a:solidFill>
                  <a:schemeClr val="tx1"/>
                </a:solidFill>
              </a:rPr>
              <a:t>мач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Кȍть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err="1" smtClean="0">
                <a:solidFill>
                  <a:schemeClr val="tx1"/>
                </a:solidFill>
              </a:rPr>
              <a:t>коктȍм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тюрȍ скач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979712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    ȍ   г   ы   л   </a:t>
            </a:r>
            <a:r>
              <a:rPr lang="ru-RU" dirty="0" smtClean="0">
                <a:solidFill>
                  <a:srgbClr val="FF0000"/>
                </a:solidFill>
              </a:rPr>
              <a:t>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1991080" y="3101691"/>
            <a:ext cx="276663" cy="301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51" name="Скругленная прямоугольная выноска 150"/>
          <p:cNvSpPr/>
          <p:nvPr/>
        </p:nvSpPr>
        <p:spPr>
          <a:xfrm>
            <a:off x="2339752" y="4149080"/>
            <a:ext cx="2952328" cy="1800200"/>
          </a:xfrm>
          <a:prstGeom prst="wedgeRoundRectCallout">
            <a:avLst>
              <a:gd name="adj1" fmla="val 71441"/>
              <a:gd name="adj2" fmla="val 142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Тетрадьȍ  вȍсни сунис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серпасал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с  Коля.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Помас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пукт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с  </a:t>
            </a:r>
            <a:r>
              <a:rPr lang="ru-RU" dirty="0" err="1" smtClean="0">
                <a:solidFill>
                  <a:schemeClr val="tx1"/>
                </a:solidFill>
              </a:rPr>
              <a:t>чутъяс</a:t>
            </a:r>
            <a:r>
              <a:rPr lang="ru-RU" dirty="0" smtClean="0">
                <a:solidFill>
                  <a:schemeClr val="tx1"/>
                </a:solidFill>
              </a:rPr>
              <a:t> –  </a:t>
            </a:r>
            <a:r>
              <a:rPr lang="ru-RU" dirty="0" err="1" smtClean="0">
                <a:solidFill>
                  <a:schemeClr val="tx1"/>
                </a:solidFill>
              </a:rPr>
              <a:t>местаыс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вȍл</a:t>
            </a:r>
            <a:r>
              <a:rPr lang="en-US" dirty="0" err="1" smtClean="0">
                <a:solidFill>
                  <a:schemeClr val="tx1"/>
                </a:solidFill>
              </a:rPr>
              <a:t>ic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Эз</a:t>
            </a:r>
            <a:r>
              <a:rPr lang="ru-RU" dirty="0" smtClean="0">
                <a:solidFill>
                  <a:schemeClr val="tx1"/>
                </a:solidFill>
              </a:rPr>
              <a:t>  и </a:t>
            </a:r>
            <a:r>
              <a:rPr lang="ru-RU" dirty="0" err="1" smtClean="0">
                <a:solidFill>
                  <a:schemeClr val="tx1"/>
                </a:solidFill>
              </a:rPr>
              <a:t>тȍд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Артмис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сылȍн  </a:t>
            </a:r>
            <a:r>
              <a:rPr lang="ru-RU" dirty="0" smtClean="0">
                <a:solidFill>
                  <a:schemeClr val="tx1"/>
                </a:solidFill>
              </a:rPr>
              <a:t>…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267744" y="30689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  у   </a:t>
            </a:r>
            <a:r>
              <a:rPr lang="ru-RU" dirty="0" err="1" smtClean="0"/>
              <a:t>н</a:t>
            </a:r>
            <a:r>
              <a:rPr lang="ru-RU" dirty="0" smtClean="0"/>
              <a:t>   </a:t>
            </a:r>
            <a:r>
              <a:rPr lang="ru-RU" dirty="0" err="1" smtClean="0"/>
              <a:t>д</a:t>
            </a:r>
            <a:r>
              <a:rPr lang="ru-RU" dirty="0" smtClean="0"/>
              <a:t>   </a:t>
            </a:r>
            <a:r>
              <a:rPr lang="ru-RU" dirty="0" err="1" smtClean="0">
                <a:solidFill>
                  <a:srgbClr val="FF0000"/>
                </a:solidFill>
              </a:rPr>
              <a:t>ȍ</a:t>
            </a:r>
            <a:r>
              <a:rPr lang="ru-RU" dirty="0" err="1" smtClean="0"/>
              <a:t>   </a:t>
            </a:r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467544" y="3402814"/>
            <a:ext cx="432048" cy="301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57" name="Скругленная прямоугольная выноска 156"/>
          <p:cNvSpPr/>
          <p:nvPr/>
        </p:nvSpPr>
        <p:spPr>
          <a:xfrm>
            <a:off x="2411760" y="4149080"/>
            <a:ext cx="2880320" cy="1800200"/>
          </a:xfrm>
          <a:prstGeom prst="wedgeRoundRectCallout">
            <a:avLst>
              <a:gd name="adj1" fmla="val 72941"/>
              <a:gd name="adj2" fmla="val 38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Абу  ем  и </a:t>
            </a:r>
            <a:r>
              <a:rPr lang="ru-RU" dirty="0" err="1" smtClean="0">
                <a:solidFill>
                  <a:schemeClr val="tx1"/>
                </a:solidFill>
              </a:rPr>
              <a:t>абу</a:t>
            </a:r>
            <a:r>
              <a:rPr lang="ru-RU" dirty="0" smtClean="0">
                <a:solidFill>
                  <a:schemeClr val="tx1"/>
                </a:solidFill>
              </a:rPr>
              <a:t>  коз лыс,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Сылȍн  </a:t>
            </a:r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дз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жȍ  ёсьтȍсь  нимыс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Ок</a:t>
            </a:r>
            <a:r>
              <a:rPr lang="ru-RU" dirty="0" smtClean="0">
                <a:solidFill>
                  <a:schemeClr val="tx1"/>
                </a:solidFill>
              </a:rPr>
              <a:t> и  </a:t>
            </a:r>
            <a:r>
              <a:rPr lang="ru-RU" dirty="0" err="1" smtClean="0">
                <a:solidFill>
                  <a:schemeClr val="tx1"/>
                </a:solidFill>
              </a:rPr>
              <a:t>видзȍдчыны  ковмас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   </a:t>
            </a:r>
            <a:r>
              <a:rPr lang="ru-RU" dirty="0" err="1" smtClean="0">
                <a:solidFill>
                  <a:schemeClr val="tx1"/>
                </a:solidFill>
              </a:rPr>
              <a:t>фигураыс</a:t>
            </a:r>
            <a:r>
              <a:rPr lang="ru-RU" dirty="0" smtClean="0">
                <a:solidFill>
                  <a:schemeClr val="tx1"/>
                </a:solidFill>
              </a:rPr>
              <a:t>  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99592" y="33569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   с    </a:t>
            </a:r>
            <a:r>
              <a:rPr lang="ru-RU" dirty="0" err="1" smtClean="0"/>
              <a:t>ь</a:t>
            </a:r>
            <a:r>
              <a:rPr lang="ru-RU" dirty="0" smtClean="0"/>
              <a:t>        </a:t>
            </a:r>
            <a:r>
              <a:rPr lang="ru-RU" dirty="0" err="1" smtClean="0"/>
              <a:t>п</a:t>
            </a:r>
            <a:r>
              <a:rPr lang="ru-RU" dirty="0" smtClean="0"/>
              <a:t>   е   л   </a:t>
            </a:r>
            <a:r>
              <a:rPr lang="ru-RU" dirty="0" err="1" smtClean="0"/>
              <a:t>ь</a:t>
            </a:r>
            <a:r>
              <a:rPr lang="ru-RU" dirty="0" smtClean="0"/>
              <a:t>   </a:t>
            </a:r>
            <a:r>
              <a:rPr lang="ru-RU" dirty="0" err="1" smtClean="0"/>
              <a:t>ȍ  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2339752" y="3703940"/>
            <a:ext cx="469947" cy="301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61" name="Скругленная прямоугольная выноска 160"/>
          <p:cNvSpPr/>
          <p:nvPr/>
        </p:nvSpPr>
        <p:spPr>
          <a:xfrm>
            <a:off x="2411760" y="4077072"/>
            <a:ext cx="2952328" cy="1944216"/>
          </a:xfrm>
          <a:prstGeom prst="wedgeRoundRectCallout">
            <a:avLst>
              <a:gd name="adj1" fmla="val 64510"/>
              <a:gd name="adj2" fmla="val 65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  Абу овал, </a:t>
            </a:r>
            <a:r>
              <a:rPr lang="ru-RU" dirty="0" err="1" smtClean="0">
                <a:solidFill>
                  <a:sysClr val="windowText" lastClr="000000"/>
                </a:solidFill>
              </a:rPr>
              <a:t>абу</a:t>
            </a:r>
            <a:r>
              <a:rPr lang="ru-RU" dirty="0" smtClean="0">
                <a:solidFill>
                  <a:sysClr val="windowText" lastClr="000000"/>
                </a:solidFill>
              </a:rPr>
              <a:t>  круг,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     Треугольник – </a:t>
            </a:r>
            <a:r>
              <a:rPr lang="ru-RU" dirty="0" err="1" smtClean="0">
                <a:solidFill>
                  <a:sysClr val="windowText" lastClr="000000"/>
                </a:solidFill>
              </a:rPr>
              <a:t>абу</a:t>
            </a:r>
            <a:r>
              <a:rPr lang="ru-RU" dirty="0" smtClean="0">
                <a:solidFill>
                  <a:sysClr val="windowText" lastClr="000000"/>
                </a:solidFill>
              </a:rPr>
              <a:t>  друг.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     Прямоугольник  </a:t>
            </a:r>
            <a:r>
              <a:rPr lang="ru-RU" dirty="0" err="1" smtClean="0">
                <a:solidFill>
                  <a:sysClr val="windowText" lastClr="000000"/>
                </a:solidFill>
              </a:rPr>
              <a:t>меным</a:t>
            </a:r>
            <a:r>
              <a:rPr lang="ru-RU" dirty="0" smtClean="0">
                <a:solidFill>
                  <a:sysClr val="windowText" lastClr="000000"/>
                </a:solidFill>
              </a:rPr>
              <a:t>  </a:t>
            </a:r>
            <a:r>
              <a:rPr lang="ru-RU" dirty="0" err="1" smtClean="0">
                <a:solidFill>
                  <a:sysClr val="windowText" lastClr="000000"/>
                </a:solidFill>
              </a:rPr>
              <a:t>вок</a:t>
            </a:r>
            <a:r>
              <a:rPr lang="ru-RU" dirty="0" smtClean="0">
                <a:solidFill>
                  <a:sysClr val="windowText" lastClr="000000"/>
                </a:solidFill>
              </a:rPr>
              <a:t>, 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     Но менам  </a:t>
            </a:r>
            <a:r>
              <a:rPr lang="ru-RU" dirty="0" err="1" smtClean="0">
                <a:solidFill>
                  <a:sysClr val="windowText" lastClr="000000"/>
                </a:solidFill>
              </a:rPr>
              <a:t>ȍткодьȍсь  быд</a:t>
            </a:r>
            <a:r>
              <a:rPr lang="ru-RU" dirty="0" smtClean="0">
                <a:solidFill>
                  <a:sysClr val="windowText" lastClr="000000"/>
                </a:solidFill>
              </a:rPr>
              <a:t>  бок.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771800" y="36450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   в  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  </a:t>
            </a:r>
            <a:r>
              <a:rPr lang="ru-RU" dirty="0" err="1" smtClean="0"/>
              <a:t>д</a:t>
            </a:r>
            <a:r>
              <a:rPr lang="ru-RU" dirty="0" smtClean="0"/>
              <a:t>   </a:t>
            </a:r>
            <a:r>
              <a:rPr lang="ru-RU" dirty="0" err="1" smtClean="0"/>
              <a:t>р</a:t>
            </a:r>
            <a:r>
              <a:rPr lang="ru-RU" dirty="0" smtClean="0"/>
              <a:t>   </a:t>
            </a:r>
            <a:r>
              <a:rPr lang="ru-RU" dirty="0" err="1" smtClean="0"/>
              <a:t>а</a:t>
            </a:r>
            <a:r>
              <a:rPr lang="ru-RU" dirty="0" smtClean="0"/>
              <a:t>   т</a:t>
            </a:r>
            <a:endParaRPr lang="ru-RU" dirty="0"/>
          </a:p>
        </p:txBody>
      </p:sp>
      <p:pic>
        <p:nvPicPr>
          <p:cNvPr id="2067" name="Picture 19" descr="C:\Users\User\Desktop\для поферпоинта\1 кольквиж кру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1400" y="1554711"/>
            <a:ext cx="2700627" cy="2707587"/>
          </a:xfrm>
          <a:prstGeom prst="rect">
            <a:avLst/>
          </a:prstGeom>
          <a:noFill/>
        </p:spPr>
      </p:pic>
      <p:pic>
        <p:nvPicPr>
          <p:cNvPr id="2070" name="Picture 22" descr="C:\Users\User\Desktop\для поферпоинта\2 чут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060848"/>
            <a:ext cx="3808799" cy="2201540"/>
          </a:xfrm>
          <a:prstGeom prst="rect">
            <a:avLst/>
          </a:prstGeom>
          <a:noFill/>
        </p:spPr>
      </p:pic>
      <p:pic>
        <p:nvPicPr>
          <p:cNvPr id="2071" name="Picture 23" descr="C:\Users\User\Desktop\для поферпоинта\3 веськыд виз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24128" y="1270496"/>
            <a:ext cx="2376264" cy="3022600"/>
          </a:xfrm>
          <a:prstGeom prst="rect">
            <a:avLst/>
          </a:prstGeom>
          <a:noFill/>
        </p:spPr>
      </p:pic>
      <p:pic>
        <p:nvPicPr>
          <p:cNvPr id="2072" name="Picture 24" descr="C:\Users\User\Desktop\для поферпоинта\4 прямоугольник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772816"/>
            <a:ext cx="3245874" cy="2637086"/>
          </a:xfrm>
          <a:prstGeom prst="rect">
            <a:avLst/>
          </a:prstGeom>
          <a:noFill/>
        </p:spPr>
      </p:pic>
      <p:pic>
        <p:nvPicPr>
          <p:cNvPr id="2073" name="Picture 25" descr="C:\Users\User\Desktop\для поферпоинта\5 нёльпельос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772816"/>
            <a:ext cx="3308989" cy="2339294"/>
          </a:xfrm>
          <a:prstGeom prst="rect">
            <a:avLst/>
          </a:prstGeom>
          <a:noFill/>
        </p:spPr>
      </p:pic>
      <p:pic>
        <p:nvPicPr>
          <p:cNvPr id="2074" name="Picture 26" descr="C:\Users\User\Desktop\для поферпоинта\6 унапельос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1700808"/>
            <a:ext cx="2866812" cy="2493268"/>
          </a:xfrm>
          <a:prstGeom prst="rect">
            <a:avLst/>
          </a:prstGeom>
          <a:noFill/>
        </p:spPr>
      </p:pic>
      <p:pic>
        <p:nvPicPr>
          <p:cNvPr id="2075" name="Picture 27" descr="C:\Users\User\Desktop\для поферпоинта\7чукля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2564905"/>
            <a:ext cx="3390916" cy="1027906"/>
          </a:xfrm>
          <a:prstGeom prst="rect">
            <a:avLst/>
          </a:prstGeom>
          <a:noFill/>
        </p:spPr>
      </p:pic>
      <p:pic>
        <p:nvPicPr>
          <p:cNvPr id="2076" name="Picture 28" descr="C:\Users\User\Desktop\для поферпоинта\8 гогыль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1340768"/>
            <a:ext cx="5781845" cy="4336133"/>
          </a:xfrm>
          <a:prstGeom prst="rect">
            <a:avLst/>
          </a:prstGeom>
          <a:noFill/>
        </p:spPr>
      </p:pic>
      <p:pic>
        <p:nvPicPr>
          <p:cNvPr id="2077" name="Picture 29" descr="C:\Users\User\Desktop\для поферпоинта\9 вундог 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2276872"/>
            <a:ext cx="3835487" cy="1721793"/>
          </a:xfrm>
          <a:prstGeom prst="rect">
            <a:avLst/>
          </a:prstGeom>
          <a:noFill/>
        </p:spPr>
      </p:pic>
      <p:pic>
        <p:nvPicPr>
          <p:cNvPr id="2078" name="Picture 30" descr="C:\Users\User\Desktop\для поферпоинта\10 ёсь пельос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20" y="2060848"/>
            <a:ext cx="2751788" cy="1871216"/>
          </a:xfrm>
          <a:prstGeom prst="rect">
            <a:avLst/>
          </a:prstGeom>
          <a:noFill/>
        </p:spPr>
      </p:pic>
      <p:pic>
        <p:nvPicPr>
          <p:cNvPr id="2080" name="Picture 32" descr="C:\Users\User\Desktop\для поферпоинта\11 квадрат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064" y="1988840"/>
            <a:ext cx="345638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6955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98" grpId="1" animBg="1"/>
      <p:bldP spid="98" grpId="2" animBg="1"/>
      <p:bldP spid="106" grpId="0"/>
      <p:bldP spid="112" grpId="1" animBg="1"/>
      <p:bldP spid="114" grpId="0"/>
      <p:bldP spid="115" grpId="0" animBg="1"/>
      <p:bldP spid="115" grpId="1" animBg="1"/>
      <p:bldP spid="128" grpId="0" animBg="1"/>
      <p:bldP spid="128" grpId="1" animBg="1"/>
      <p:bldP spid="129" grpId="0"/>
      <p:bldP spid="131" grpId="0" animBg="1"/>
      <p:bldP spid="131" grpId="1" animBg="1"/>
      <p:bldP spid="132" grpId="0"/>
      <p:bldP spid="133" grpId="0" animBg="1"/>
      <p:bldP spid="133" grpId="1" animBg="1"/>
      <p:bldP spid="136" grpId="0"/>
      <p:bldP spid="138" grpId="0" animBg="1"/>
      <p:bldP spid="138" grpId="1" animBg="1"/>
      <p:bldP spid="146" grpId="0"/>
      <p:bldP spid="148" grpId="0" animBg="1"/>
      <p:bldP spid="148" grpId="1" animBg="1"/>
      <p:bldP spid="149" grpId="0"/>
      <p:bldP spid="151" grpId="0" animBg="1"/>
      <p:bldP spid="151" grpId="1" animBg="1"/>
      <p:bldP spid="152" grpId="0"/>
      <p:bldP spid="157" grpId="0" animBg="1"/>
      <p:bldP spid="157" grpId="1" animBg="1"/>
      <p:bldP spid="159" grpId="0"/>
      <p:bldP spid="161" grpId="0" animBg="1"/>
      <p:bldP spid="161" grpId="1" animBg="1"/>
      <p:bldP spid="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3" y="1340768"/>
            <a:ext cx="68467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Атть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ȍ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бура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уджал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ȍ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мысь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943295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36712"/>
            <a:ext cx="74888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Интернет-ресурсы: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96752"/>
            <a:ext cx="7704856" cy="267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http://forchel.ru/8755-vesyolye-geometricheskie-figury.html</a:t>
            </a:r>
            <a:endParaRPr lang="ru-RU" sz="1200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200" dirty="0">
                <a:ea typeface="Calibri"/>
                <a:cs typeface="Times New Roman"/>
              </a:rPr>
              <a:t>геометрические </a:t>
            </a:r>
            <a:r>
              <a:rPr lang="ru-RU" sz="1200" dirty="0" smtClean="0">
                <a:ea typeface="Calibri"/>
                <a:cs typeface="Times New Roman"/>
              </a:rPr>
              <a:t>фигуры</a:t>
            </a:r>
          </a:p>
          <a:p>
            <a:pPr>
              <a:spcAft>
                <a:spcPts val="1000"/>
              </a:spcAft>
            </a:pPr>
            <a:r>
              <a:rPr lang="en-US" sz="1200" dirty="0">
                <a:ea typeface="Calibri"/>
                <a:cs typeface="Times New Roman"/>
                <a:hlinkClick r:id="rId4"/>
              </a:rPr>
              <a:t>http://www.myshared.ru/slide/1189128</a:t>
            </a:r>
            <a:r>
              <a:rPr lang="en-US" sz="1200" dirty="0" smtClean="0">
                <a:ea typeface="Calibri"/>
                <a:cs typeface="Times New Roman"/>
                <a:hlinkClick r:id="rId4"/>
              </a:rPr>
              <a:t>/</a:t>
            </a:r>
            <a:endParaRPr lang="ru-RU" sz="1200" dirty="0" smtClean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200" dirty="0" smtClean="0">
                <a:ea typeface="Calibri"/>
                <a:cs typeface="Times New Roman"/>
              </a:rPr>
              <a:t>Фон для презентации Сахаровой Людмилы Евгеньевны</a:t>
            </a:r>
          </a:p>
          <a:p>
            <a:pPr>
              <a:spcAft>
                <a:spcPts val="1000"/>
              </a:spcAft>
            </a:pPr>
            <a:r>
              <a:rPr lang="ru-RU" sz="1200" dirty="0" smtClean="0">
                <a:ea typeface="Calibri"/>
                <a:cs typeface="Times New Roman"/>
              </a:rPr>
              <a:t>Группа в контакте:</a:t>
            </a:r>
          </a:p>
          <a:p>
            <a:pPr>
              <a:spcAft>
                <a:spcPts val="1000"/>
              </a:spcAft>
            </a:pPr>
            <a:r>
              <a:rPr lang="ru-RU" sz="1200" b="1" u="sng" dirty="0" err="1" smtClean="0">
                <a:solidFill>
                  <a:srgbClr val="2B587A"/>
                </a:solidFill>
                <a:latin typeface="tahoma"/>
                <a:hlinkClick r:id="rId5"/>
              </a:rPr>
              <a:t>Ме</a:t>
            </a:r>
            <a:r>
              <a:rPr lang="ru-RU" sz="1200" b="1" u="sng" dirty="0" smtClean="0">
                <a:solidFill>
                  <a:srgbClr val="2B587A"/>
                </a:solidFill>
                <a:latin typeface="tahoma"/>
                <a:hlinkClick r:id="rId5"/>
              </a:rPr>
              <a:t> </a:t>
            </a:r>
            <a:r>
              <a:rPr lang="ru-RU" sz="1200" b="1" u="sng" dirty="0" err="1">
                <a:solidFill>
                  <a:srgbClr val="2B587A"/>
                </a:solidFill>
                <a:latin typeface="tahoma"/>
                <a:hlinkClick r:id="rId5"/>
              </a:rPr>
              <a:t>велӧда</a:t>
            </a:r>
            <a:r>
              <a:rPr lang="ru-RU" sz="1200" b="1" u="sng" dirty="0">
                <a:solidFill>
                  <a:srgbClr val="2B587A"/>
                </a:solidFill>
                <a:latin typeface="tahoma"/>
                <a:hlinkClick r:id="rId5"/>
              </a:rPr>
              <a:t> КОМИ </a:t>
            </a:r>
            <a:r>
              <a:rPr lang="ru-RU" sz="1200" b="1" u="sng" dirty="0" err="1">
                <a:solidFill>
                  <a:srgbClr val="2B587A"/>
                </a:solidFill>
                <a:latin typeface="tahoma"/>
                <a:hlinkClick r:id="rId5"/>
              </a:rPr>
              <a:t>кыв</a:t>
            </a:r>
            <a:r>
              <a:rPr lang="ru-RU" sz="1200" b="1" u="sng" dirty="0">
                <a:solidFill>
                  <a:srgbClr val="2B587A"/>
                </a:solidFill>
                <a:latin typeface="tahoma"/>
                <a:hlinkClick r:id="rId5"/>
              </a:rPr>
              <a:t>! Я учу Коми язык</a:t>
            </a:r>
            <a:r>
              <a:rPr lang="ru-RU" sz="1200" b="1" u="sng" dirty="0" smtClean="0">
                <a:solidFill>
                  <a:srgbClr val="2B587A"/>
                </a:solidFill>
                <a:latin typeface="tahoma"/>
                <a:hlinkClick r:id="rId5"/>
              </a:rPr>
              <a:t>!</a:t>
            </a:r>
            <a:r>
              <a:rPr lang="ru-RU" sz="1200" b="1" u="sng" dirty="0" smtClean="0">
                <a:solidFill>
                  <a:srgbClr val="2B587A"/>
                </a:solidFill>
                <a:latin typeface="tahoma"/>
              </a:rPr>
              <a:t> </a:t>
            </a:r>
            <a:endParaRPr lang="ru-RU" sz="1200" b="1" u="sng" dirty="0">
              <a:solidFill>
                <a:srgbClr val="2B587A"/>
              </a:solidFill>
              <a:latin typeface="tahoma"/>
            </a:endParaRPr>
          </a:p>
          <a:p>
            <a:pPr>
              <a:spcAft>
                <a:spcPts val="1000"/>
              </a:spcAft>
            </a:pPr>
            <a:r>
              <a:rPr lang="ru-RU" sz="1200" dirty="0">
                <a:ea typeface="Calibri"/>
                <a:cs typeface="Times New Roman"/>
              </a:rPr>
              <a:t>Большая благодарность </a:t>
            </a:r>
            <a:r>
              <a:rPr lang="ru-RU" sz="1200" dirty="0" err="1" smtClean="0">
                <a:ea typeface="Calibri"/>
                <a:cs typeface="Times New Roman"/>
              </a:rPr>
              <a:t>Е.Уляшёвой</a:t>
            </a:r>
            <a:r>
              <a:rPr lang="ru-RU" sz="1200" dirty="0" smtClean="0">
                <a:ea typeface="Calibri"/>
                <a:cs typeface="Times New Roman"/>
              </a:rPr>
              <a:t>, </a:t>
            </a:r>
            <a:r>
              <a:rPr lang="ru-RU" sz="1200" dirty="0" err="1" smtClean="0">
                <a:ea typeface="Calibri"/>
                <a:cs typeface="Times New Roman"/>
              </a:rPr>
              <a:t>М.Поповой</a:t>
            </a:r>
            <a:r>
              <a:rPr lang="ru-RU" sz="1200" dirty="0" smtClean="0">
                <a:ea typeface="Calibri"/>
                <a:cs typeface="Times New Roman"/>
              </a:rPr>
              <a:t>, </a:t>
            </a:r>
            <a:r>
              <a:rPr lang="ru-RU" sz="1200" dirty="0" err="1" smtClean="0">
                <a:ea typeface="Calibri"/>
                <a:cs typeface="Times New Roman"/>
              </a:rPr>
              <a:t>З.Конниной</a:t>
            </a:r>
            <a:r>
              <a:rPr lang="ru-RU" sz="1200" dirty="0" smtClean="0">
                <a:ea typeface="Calibri"/>
                <a:cs typeface="Times New Roman"/>
              </a:rPr>
              <a:t>  </a:t>
            </a:r>
            <a:r>
              <a:rPr lang="ru-RU" sz="1200" dirty="0">
                <a:ea typeface="Calibri"/>
                <a:cs typeface="Times New Roman"/>
              </a:rPr>
              <a:t>за </a:t>
            </a:r>
            <a:r>
              <a:rPr lang="ru-RU" sz="1200" dirty="0" smtClean="0">
                <a:ea typeface="Calibri"/>
                <a:cs typeface="Times New Roman"/>
              </a:rPr>
              <a:t>предоставленные   переводы терминов геометрических фигур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http://dict.komikyv.ru/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1200" dirty="0" err="1">
                <a:latin typeface="Times New Roman"/>
                <a:ea typeface="Calibri"/>
                <a:cs typeface="Times New Roman"/>
              </a:rPr>
              <a:t>коми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 –</a:t>
            </a:r>
            <a:r>
              <a:rPr lang="ru-RU" sz="1200">
                <a:latin typeface="Times New Roman"/>
                <a:ea typeface="Calibri"/>
                <a:cs typeface="Times New Roman"/>
              </a:rPr>
              <a:t>русский </a:t>
            </a:r>
            <a:r>
              <a:rPr lang="ru-RU" sz="1200" smtClean="0">
                <a:latin typeface="Times New Roman"/>
                <a:ea typeface="Calibri"/>
                <a:cs typeface="Times New Roman"/>
              </a:rPr>
              <a:t>словарь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4509120"/>
            <a:ext cx="6984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Ȍ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тик-м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ȍ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кык-мык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О.И.Рочева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М.:Вита-Пресс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вопросов под №1,4,5, 8,11,12  использованы загадки  из данного пособия. 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556720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Вопросы-загадки под №2,3,6,7,9,10 составлены автором Беляевой Л.М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3295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534</Words>
  <Application>Microsoft Office PowerPoint</Application>
  <PresentationFormat>Экран (4:3)</PresentationFormat>
  <Paragraphs>104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Васильевна</dc:creator>
  <cp:lastModifiedBy>Людмила Васильевна</cp:lastModifiedBy>
  <cp:revision>78</cp:revision>
  <dcterms:created xsi:type="dcterms:W3CDTF">2016-05-09T04:43:23Z</dcterms:created>
  <dcterms:modified xsi:type="dcterms:W3CDTF">2016-05-14T19:55:24Z</dcterms:modified>
</cp:coreProperties>
</file>